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7" r:id="rId2"/>
  </p:sldMasterIdLst>
  <p:notesMasterIdLst>
    <p:notesMasterId r:id="rId57"/>
  </p:notesMasterIdLst>
  <p:sldIdLst>
    <p:sldId id="263" r:id="rId3"/>
    <p:sldId id="502" r:id="rId4"/>
    <p:sldId id="515" r:id="rId5"/>
    <p:sldId id="507" r:id="rId6"/>
    <p:sldId id="514" r:id="rId7"/>
    <p:sldId id="546" r:id="rId8"/>
    <p:sldId id="257" r:id="rId9"/>
    <p:sldId id="508" r:id="rId10"/>
    <p:sldId id="509" r:id="rId11"/>
    <p:sldId id="256" r:id="rId12"/>
    <p:sldId id="504" r:id="rId13"/>
    <p:sldId id="258" r:id="rId14"/>
    <p:sldId id="538" r:id="rId15"/>
    <p:sldId id="539" r:id="rId16"/>
    <p:sldId id="540" r:id="rId17"/>
    <p:sldId id="259" r:id="rId18"/>
    <p:sldId id="547" r:id="rId19"/>
    <p:sldId id="260" r:id="rId20"/>
    <p:sldId id="261" r:id="rId21"/>
    <p:sldId id="262" r:id="rId22"/>
    <p:sldId id="505" r:id="rId23"/>
    <p:sldId id="264" r:id="rId24"/>
    <p:sldId id="537" r:id="rId25"/>
    <p:sldId id="265" r:id="rId26"/>
    <p:sldId id="516" r:id="rId27"/>
    <p:sldId id="517" r:id="rId28"/>
    <p:sldId id="518" r:id="rId29"/>
    <p:sldId id="519" r:id="rId30"/>
    <p:sldId id="268" r:id="rId31"/>
    <p:sldId id="269" r:id="rId32"/>
    <p:sldId id="270" r:id="rId33"/>
    <p:sldId id="271" r:id="rId34"/>
    <p:sldId id="542" r:id="rId35"/>
    <p:sldId id="543" r:id="rId36"/>
    <p:sldId id="544" r:id="rId37"/>
    <p:sldId id="545" r:id="rId38"/>
    <p:sldId id="338" r:id="rId39"/>
    <p:sldId id="339" r:id="rId40"/>
    <p:sldId id="272" r:id="rId41"/>
    <p:sldId id="297" r:id="rId42"/>
    <p:sldId id="530" r:id="rId43"/>
    <p:sldId id="531" r:id="rId44"/>
    <p:sldId id="532" r:id="rId45"/>
    <p:sldId id="533" r:id="rId46"/>
    <p:sldId id="534" r:id="rId47"/>
    <p:sldId id="278" r:id="rId48"/>
    <p:sldId id="279" r:id="rId49"/>
    <p:sldId id="288" r:id="rId50"/>
    <p:sldId id="286" r:id="rId51"/>
    <p:sldId id="287" r:id="rId52"/>
    <p:sldId id="291" r:id="rId53"/>
    <p:sldId id="281" r:id="rId54"/>
    <p:sldId id="282" r:id="rId55"/>
    <p:sldId id="283" r:id="rId56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30" autoAdjust="0"/>
  </p:normalViewPr>
  <p:slideViewPr>
    <p:cSldViewPr snapToGrid="0">
      <p:cViewPr varScale="1">
        <p:scale>
          <a:sx n="143" d="100"/>
          <a:sy n="143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F79215-B20A-430B-BD34-EA9FBDEA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719953-44BB-4253-A79E-FFF9F285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6B0DD6-4FAF-4811-BA31-63B88E58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BF0489-714E-4E0D-8F89-1893DBFD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CA481B-A725-4E52-BD91-75E7A987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FF2876-3BDE-4730-BCF7-D4844AD8798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271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B668-BAC7-42AA-AB20-C24AFEE67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D05A66-BB6C-4909-B643-E37EA8009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428750"/>
            <a:ext cx="3927475" cy="31432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9476082-CAC5-4F05-89DC-75209E9CE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8076" y="1428750"/>
            <a:ext cx="3927475" cy="31432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D8B17D0-2491-43F6-A749-0B45229F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359853B-F8DC-4678-8B4B-AEF6B6AC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671B42A-0020-42EB-9CF9-485997EC2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4AE937-C4C4-41E8-A14D-422806ACC5D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41731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55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4323D-5628-478A-ACC5-D1EB01A2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0AAC9-5EF8-41C5-BF7E-41AD39FF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96FD4B-538B-4A41-8804-03D6C77E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ECFF5-9EC6-4541-A5A5-2655251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C3DBD6-9020-4FCA-AFFF-C861A9BD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26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FD26A-DAD1-457E-85E2-7A0C36C9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3FF01-1BF6-4D4B-AB2E-9E01C74F7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9856D-A5E4-45EC-A58B-3BAD44BC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7D3D0-8833-406F-870F-FAD77AB8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12D93D-6527-4184-981B-A0C48060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18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A1CFF-79E3-4FF4-8082-95CE35A9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6F15F-FE02-412B-B21B-D3A50D60C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2336D6-7181-4E05-97FC-518BE9AE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742ED7-6A00-4B64-BB94-806ACA22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E9F802-C939-44A6-9A7C-46880BEF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42350-39C7-42B6-B5AA-F95DC860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923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7D8D9-589F-4A17-80CC-4D4412C0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FA5E8-CDB3-43E6-BB5C-3CC64411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15A8B-934C-4696-BFA4-118ACECC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4BC08F-AE03-4E7C-86DD-71B3F9995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219106-55B7-45D8-9B84-4A26D150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1C4523-40DB-4661-BD13-D4E0A110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565C69-5941-4653-BEBC-C53D8BD0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644B6E-52BB-4388-A2A7-5C08182B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8485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C9D9C-22B8-48BF-A71C-8AE859F5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473AB3-7693-4194-9F95-C40C11A7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A188DC-54CF-4EAD-A2EA-D9BAD140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33F7DD-BF35-4971-9E58-23B339FC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034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504DBA1-6A66-4E5B-9C0B-2765ABE7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5E14D-A24D-414A-8547-0B0E5E61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12F323-C711-401D-A96B-3B77062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673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9D37E-117C-40A6-88BF-CC0370E0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9718B-343E-4618-BAB7-E29638E2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183B23-70B5-48DB-9559-E8C452679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3845CE-C0DC-457B-9CEE-B0D24FDC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84E07F-27E8-40D6-B3F4-E2DE85F7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EE34A7-8243-4585-A4B7-1A7312A6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105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DDD81-B55B-4870-BBE7-716CE0D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33B792-D79A-46E9-A2FD-D297EFA2A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B8B945-1D01-4704-8852-DD518C337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B34C35-9E18-43C9-B9AC-3BA479AC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0B47E7-9883-416D-9A5B-CB234EC2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79CF84-A496-452C-9AB6-F49D44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846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35B1C-52AB-461F-A5D1-8FEE2571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EA2B22-A7AF-4E7C-B752-87426D423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ECB61-A937-4032-ADDE-A5B32FB0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697B1F-2AC7-44BE-BBF0-11037A5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845EB-9B90-44E4-8D42-58DBEDA0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9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3F0A3C-D74B-4F74-A90D-2BFCFAA9C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75F462-F5A9-4395-B0F6-1B30DAB42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FC937-02FE-4C99-A8FA-DACB5E4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2D63C7-A170-4A62-92F2-1DA4A856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F1561-2919-420A-9FBC-96AADD16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8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8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9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6" r:id="rId14"/>
    <p:sldLayoutId id="2147483689" r:id="rId15"/>
    <p:sldLayoutId id="214748369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C070E-F050-4E95-B0D4-0848113A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15B4CB-E46C-4714-B193-E9FC35C7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60133B-8F47-4EDD-8FD8-2F1D4E550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0F8C-5FB9-4EFE-BCC7-F735A3026FD8}" type="datetimeFigureOut">
              <a:rPr lang="ru-RU" smtClean="0"/>
              <a:t>25.11.2024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AE131-FF0E-4909-8469-DDD7D0793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87799-EDE5-4DFB-AC96-1E0EB9ACE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6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ru.wikipedia.org/wiki/&#1053;&#1086;&#1088;&#1084;&#1072;&#1083;&#1100;&#1085;&#1072;&#1103;_&#1092;&#1086;&#1088;&#1084;&#1072;" TargetMode="Externa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ru.wikipedia.org/wiki/&#1053;&#1086;&#1088;&#1084;&#1072;&#1083;&#1100;&#1085;&#1072;&#1103;_&#1092;&#1086;&#1088;&#1084;&#1072;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Анализ </a:t>
            </a:r>
            <a:r>
              <a:rPr lang="ru-RU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данных</a:t>
            </a:r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на языке SQL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706 BT" panose="02040804060705020204" pitchFamily="18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40280" y="780909"/>
            <a:ext cx="6868011" cy="339062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День</a:t>
            </a:r>
            <a:r>
              <a:rPr lang="ru-RU" b="1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  <a:p>
            <a:pPr algn="ctr">
              <a:lnSpc>
                <a:spcPct val="90000"/>
              </a:lnSpc>
            </a:pP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Базовый инструментарий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Общее устройство </a:t>
            </a:r>
            <a:r>
              <a:rPr lang="en-US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Определение структуры данных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Операции с данными</a:t>
            </a:r>
          </a:p>
          <a:p>
            <a:pPr>
              <a:lnSpc>
                <a:spcPct val="90000"/>
              </a:lnSpc>
            </a:pPr>
            <a:b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E70F3-EBDF-4FD0-8C25-3E43B352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53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83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4B6F5-71EA-46BC-A7AC-3442C35E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9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F6D1FC-954F-427B-9600-4EA8FDEC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8" y="324846"/>
            <a:ext cx="3170364" cy="11100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07EE49-9DCC-4B20-8C32-4AC60E63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253" y="1681011"/>
            <a:ext cx="4819596" cy="27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8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EB5553-C39A-4B3A-AC59-3A3967CA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2" y="417974"/>
            <a:ext cx="5586518" cy="42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4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24CFB-9EBE-42E1-80BD-0C18D2AA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8" y="183426"/>
            <a:ext cx="5869558" cy="45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4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C9372A-33C3-4817-828C-79C3650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0"/>
            <a:ext cx="681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5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53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379FA5-32D3-45DF-8927-99726F2C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2B98E0-77E6-468D-87C2-CC3E3CFE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9" y="0"/>
            <a:ext cx="6802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4;p32">
            <a:extLst>
              <a:ext uri="{FF2B5EF4-FFF2-40B4-BE49-F238E27FC236}">
                <a16:creationId xmlns:a16="http://schemas.microsoft.com/office/drawing/2014/main" id="{6FECBBB2-6E89-4343-9F12-27706CBB9B22}"/>
              </a:ext>
            </a:extLst>
          </p:cNvPr>
          <p:cNvSpPr txBox="1">
            <a:spLocks/>
          </p:cNvSpPr>
          <p:nvPr/>
        </p:nvSpPr>
        <p:spPr>
          <a:xfrm>
            <a:off x="10894740" y="5317831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ru" sz="1467" b="0" i="0" u="none" strike="noStrike" kern="0" cap="none" spc="0" normalizeH="0" baseline="0" noProof="0" smtClean="0">
                <a:ln>
                  <a:noFill/>
                </a:ln>
                <a:solidFill>
                  <a:srgbClr val="004777"/>
                </a:solidFill>
                <a:effectLst/>
                <a:uLnTx/>
                <a:uFillTx/>
                <a:sym typeface="Open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lang="ru" sz="1467" b="0" i="0" u="none" strike="noStrike" kern="0" cap="none" spc="0" normalizeH="0" baseline="0" noProof="0">
              <a:ln>
                <a:noFill/>
              </a:ln>
              <a:solidFill>
                <a:srgbClr val="004777"/>
              </a:solidFill>
              <a:effectLst/>
              <a:uLnTx/>
              <a:uFillTx/>
              <a:sym typeface="Open Sans"/>
            </a:endParaRPr>
          </a:p>
        </p:txBody>
      </p:sp>
      <p:pic>
        <p:nvPicPr>
          <p:cNvPr id="16" name="Picture 2" descr="https://sun1-85.userapi.com/impg/6k5xZ6FQs17OKeDc3H7AFRCK3k4cKl3hb9rhhA/GFRJ-7MW1yw.jpg?size=1200x1200&amp;quality=96&amp;sign=43a0b62f3872c9724496f8ed3a831695&amp;type=album">
            <a:extLst>
              <a:ext uri="{FF2B5EF4-FFF2-40B4-BE49-F238E27FC236}">
                <a16:creationId xmlns:a16="http://schemas.microsoft.com/office/drawing/2014/main" id="{7DF98D01-A6EE-43F5-85AA-752566A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7" y="309574"/>
            <a:ext cx="2254753" cy="22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3">
            <a:extLst>
              <a:ext uri="{FF2B5EF4-FFF2-40B4-BE49-F238E27FC236}">
                <a16:creationId xmlns:a16="http://schemas.microsoft.com/office/drawing/2014/main" id="{86D4FF60-8D43-41A0-91C5-7B66B35A6F89}"/>
              </a:ext>
            </a:extLst>
          </p:cNvPr>
          <p:cNvSpPr txBox="1">
            <a:spLocks/>
          </p:cNvSpPr>
          <p:nvPr/>
        </p:nvSpPr>
        <p:spPr>
          <a:xfrm>
            <a:off x="2387948" y="100960"/>
            <a:ext cx="5905500" cy="290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 err="1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-разработчик </a:t>
            </a:r>
          </a:p>
          <a:p>
            <a:pPr marL="609585" indent="-474121" defTabSz="1219170">
              <a:spcBef>
                <a:spcPts val="1067"/>
              </a:spcBef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Стек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: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Pt, JS, C#,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языки ассемблера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Django, Flask, Vue, </a:t>
            </a:r>
            <a:r>
              <a:rPr lang="en-US" sz="1600" kern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Pg</a:t>
            </a:r>
            <a:endParaRPr lang="en-US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Основатель компьютерной академии Вектор Времени, технического клуба Кибернетик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5386C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  <a:r>
              <a:rPr lang="en-US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Политех, </a:t>
            </a:r>
            <a:r>
              <a:rPr lang="ru-RU" sz="1600" kern="0" dirty="0" err="1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Бауманский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учебный центр Специалист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solidFill>
                <a:srgbClr val="C0000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135463" indent="0" defTabSz="1219170">
              <a:spcBef>
                <a:spcPts val="1067"/>
              </a:spcBef>
              <a:buSzPct val="130000"/>
              <a:buFont typeface="Open Sans"/>
              <a:buNone/>
            </a:pPr>
            <a:endParaRPr lang="ru-RU" sz="1600" kern="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 defTabSz="1219170">
              <a:spcBef>
                <a:spcPts val="1067"/>
              </a:spcBef>
              <a:buFont typeface="Open Sans"/>
              <a:buNone/>
            </a:pPr>
            <a:endParaRPr lang="ru-RU" sz="1600" kern="0" dirty="0">
              <a:latin typeface="Yandex Sans Text Light" panose="02000000000000000000" pitchFamily="2" charset="-52"/>
            </a:endParaRPr>
          </a:p>
          <a:p>
            <a:pPr marL="609585" indent="-474121" defTabSz="1219170">
              <a:spcBef>
                <a:spcPts val="1067"/>
              </a:spcBef>
            </a:pPr>
            <a:endParaRPr lang="ru-RU" sz="1600" kern="0" dirty="0">
              <a:latin typeface="Yandex Sans Text Light" panose="02000000000000000000" pitchFamily="2" charset="-52"/>
            </a:endParaRPr>
          </a:p>
        </p:txBody>
      </p:sp>
      <p:pic>
        <p:nvPicPr>
          <p:cNvPr id="18" name="Picture 6" descr="Qotto Logo">
            <a:extLst>
              <a:ext uri="{FF2B5EF4-FFF2-40B4-BE49-F238E27FC236}">
                <a16:creationId xmlns:a16="http://schemas.microsoft.com/office/drawing/2014/main" id="{3AA5E54A-290B-4CEE-A0F4-5ECDB74F6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320731" y="2972212"/>
            <a:ext cx="841320" cy="10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401D22-73D4-45CD-B33F-2FCD8CF8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754" y="3772128"/>
            <a:ext cx="746343" cy="73141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E5C12E4-D02A-41FA-8A3E-C320DC59C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448" y="3678357"/>
            <a:ext cx="744221" cy="74422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C7ABA7B-0BBA-46E4-ABEB-C39D550C4753}"/>
              </a:ext>
            </a:extLst>
          </p:cNvPr>
          <p:cNvSpPr/>
          <p:nvPr/>
        </p:nvSpPr>
        <p:spPr>
          <a:xfrm>
            <a:off x="1396588" y="3244138"/>
            <a:ext cx="360401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https://vektor-vremeni.ru/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E21A123-2FFB-484B-8978-DA30A67A567D}"/>
              </a:ext>
            </a:extLst>
          </p:cNvPr>
          <p:cNvSpPr/>
          <p:nvPr/>
        </p:nvSpPr>
        <p:spPr>
          <a:xfrm>
            <a:off x="3386763" y="4517492"/>
            <a:ext cx="300381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https://cyberneticum.ru/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58D7E06-DA6C-42F8-8554-0E582D60E545}"/>
              </a:ext>
            </a:extLst>
          </p:cNvPr>
          <p:cNvSpPr/>
          <p:nvPr/>
        </p:nvSpPr>
        <p:spPr>
          <a:xfrm>
            <a:off x="-26190" y="4137836"/>
            <a:ext cx="267442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https://www.qotto.net/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A36C075-FE89-495F-A89F-D14B67F92C8E}"/>
              </a:ext>
            </a:extLst>
          </p:cNvPr>
          <p:cNvSpPr/>
          <p:nvPr/>
        </p:nvSpPr>
        <p:spPr>
          <a:xfrm>
            <a:off x="5340698" y="3122754"/>
            <a:ext cx="324455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latin typeface="Arial"/>
                <a:cs typeface="Arial"/>
                <a:sym typeface="Arial"/>
              </a:rPr>
              <a:t>https://programism.ru/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68EE8D-B06B-4A86-B4E6-DB3B5472D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5724" y="3552714"/>
            <a:ext cx="873033" cy="8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FB331-622D-4CE7-A83E-F6AB907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3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60B53D-9210-450D-BF3F-8B2B73E0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4" y="0"/>
            <a:ext cx="6842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AAEBC-9487-4431-BE6C-40EB3805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4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1A06E-F856-487B-A96F-C3FCC7F4BDDE}"/>
              </a:ext>
            </a:extLst>
          </p:cNvPr>
          <p:cNvSpPr/>
          <p:nvPr/>
        </p:nvSpPr>
        <p:spPr>
          <a:xfrm>
            <a:off x="347063" y="71049"/>
            <a:ext cx="3895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Полезные команды </a:t>
            </a:r>
            <a:r>
              <a:rPr lang="ru-RU" sz="2400" b="1" dirty="0" err="1"/>
              <a:t>psq</a:t>
            </a:r>
            <a:r>
              <a:rPr lang="en-US" sz="2400" b="1" dirty="0"/>
              <a:t>l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B26A36-2EAE-4305-A0DC-52C94FDB93E5}"/>
              </a:ext>
            </a:extLst>
          </p:cNvPr>
          <p:cNvSpPr/>
          <p:nvPr/>
        </p:nvSpPr>
        <p:spPr>
          <a:xfrm>
            <a:off x="168530" y="532714"/>
            <a:ext cx="88069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? Справка по командам </a:t>
            </a:r>
            <a:r>
              <a:rPr lang="ru-RU" dirty="0" err="1"/>
              <a:t>psql</a:t>
            </a:r>
            <a:r>
              <a:rPr lang="ru-RU" dirty="0"/>
              <a:t>.</a:t>
            </a:r>
          </a:p>
          <a:p>
            <a:r>
              <a:rPr lang="ru-RU" dirty="0"/>
              <a:t>\h Справка по SQL: список доступных команд или</a:t>
            </a:r>
          </a:p>
          <a:p>
            <a:r>
              <a:rPr lang="ru-RU" dirty="0"/>
              <a:t>синтаксис конкретной команды.</a:t>
            </a:r>
          </a:p>
          <a:p>
            <a:r>
              <a:rPr lang="ru-RU" b="1" dirty="0"/>
              <a:t>\x </a:t>
            </a:r>
            <a:r>
              <a:rPr lang="ru-RU" dirty="0"/>
              <a:t>Переключение табличного вывода</a:t>
            </a:r>
            <a:endParaRPr lang="en-US" dirty="0"/>
          </a:p>
          <a:p>
            <a:r>
              <a:rPr lang="ru-RU" b="1" dirty="0"/>
              <a:t>\l </a:t>
            </a:r>
            <a:r>
              <a:rPr lang="ru-RU" dirty="0"/>
              <a:t>Список баз данных.</a:t>
            </a:r>
          </a:p>
          <a:p>
            <a:r>
              <a:rPr lang="ru-RU" b="1" dirty="0"/>
              <a:t>\</a:t>
            </a:r>
            <a:r>
              <a:rPr lang="ru-RU" b="1" dirty="0" err="1"/>
              <a:t>du</a:t>
            </a:r>
            <a:r>
              <a:rPr lang="ru-RU" b="1" dirty="0"/>
              <a:t> </a:t>
            </a:r>
            <a:r>
              <a:rPr lang="ru-RU" dirty="0"/>
              <a:t>Список пользователей.</a:t>
            </a:r>
          </a:p>
          <a:p>
            <a:r>
              <a:rPr lang="ru-RU" b="1" dirty="0"/>
              <a:t>\</a:t>
            </a:r>
            <a:r>
              <a:rPr lang="ru-RU" b="1" dirty="0" err="1"/>
              <a:t>dt</a:t>
            </a:r>
            <a:r>
              <a:rPr lang="ru-RU" b="1" dirty="0"/>
              <a:t> </a:t>
            </a:r>
            <a:r>
              <a:rPr lang="ru-RU" dirty="0"/>
              <a:t>Список таблиц.</a:t>
            </a:r>
          </a:p>
          <a:p>
            <a:r>
              <a:rPr lang="ru-RU" b="1" dirty="0"/>
              <a:t>\</a:t>
            </a:r>
            <a:r>
              <a:rPr lang="ru-RU" b="1" dirty="0" err="1"/>
              <a:t>di</a:t>
            </a:r>
            <a:r>
              <a:rPr lang="ru-RU" b="1" dirty="0"/>
              <a:t> </a:t>
            </a:r>
            <a:r>
              <a:rPr lang="ru-RU" dirty="0"/>
              <a:t>Список индексов.</a:t>
            </a:r>
          </a:p>
          <a:p>
            <a:r>
              <a:rPr lang="ru-RU" b="1" dirty="0"/>
              <a:t>\</a:t>
            </a:r>
            <a:r>
              <a:rPr lang="ru-RU" b="1" dirty="0" err="1"/>
              <a:t>dv</a:t>
            </a:r>
            <a:r>
              <a:rPr lang="ru-RU" b="1" dirty="0"/>
              <a:t> </a:t>
            </a:r>
            <a:r>
              <a:rPr lang="ru-RU" dirty="0"/>
              <a:t>Список представлений.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df</a:t>
            </a:r>
            <a:r>
              <a:rPr lang="ru-RU" b="1" dirty="0"/>
              <a:t> </a:t>
            </a:r>
            <a:r>
              <a:rPr lang="ru-RU" dirty="0"/>
              <a:t>Список функций.</a:t>
            </a:r>
          </a:p>
          <a:p>
            <a:r>
              <a:rPr lang="ru-RU" b="1" dirty="0"/>
              <a:t>\</a:t>
            </a:r>
            <a:r>
              <a:rPr lang="ru-RU" b="1" dirty="0" err="1"/>
              <a:t>dn</a:t>
            </a:r>
            <a:r>
              <a:rPr lang="ru-RU" b="1" dirty="0"/>
              <a:t> </a:t>
            </a:r>
            <a:r>
              <a:rPr lang="ru-RU" dirty="0"/>
              <a:t>Список схем.</a:t>
            </a:r>
          </a:p>
          <a:p>
            <a:r>
              <a:rPr lang="ru-RU" b="1" dirty="0"/>
              <a:t>\</a:t>
            </a:r>
            <a:r>
              <a:rPr lang="ru-RU" b="1" dirty="0" err="1"/>
              <a:t>dx</a:t>
            </a:r>
            <a:r>
              <a:rPr lang="ru-RU" b="1" dirty="0"/>
              <a:t> </a:t>
            </a:r>
            <a:r>
              <a:rPr lang="ru-RU" dirty="0"/>
              <a:t>Список установленных расширений.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dp</a:t>
            </a:r>
            <a:r>
              <a:rPr lang="ru-RU" b="1" dirty="0"/>
              <a:t> </a:t>
            </a:r>
            <a:r>
              <a:rPr lang="ru-RU" dirty="0"/>
              <a:t>Список привилегий.</a:t>
            </a:r>
          </a:p>
          <a:p>
            <a:r>
              <a:rPr lang="ru-RU" b="1" dirty="0"/>
              <a:t>\d </a:t>
            </a:r>
            <a:r>
              <a:rPr lang="ru-RU" dirty="0"/>
              <a:t>имя Подробная информация по объекту базы данных.</a:t>
            </a:r>
          </a:p>
          <a:p>
            <a:r>
              <a:rPr lang="ru-RU" b="1" dirty="0"/>
              <a:t>\d+ </a:t>
            </a:r>
            <a:r>
              <a:rPr lang="ru-RU" dirty="0"/>
              <a:t>имя Еще более подробная информация по объекту.</a:t>
            </a:r>
            <a:endParaRPr lang="en-US" dirty="0"/>
          </a:p>
          <a:p>
            <a:r>
              <a:rPr lang="en-US" b="1" dirty="0"/>
              <a:t>\q </a:t>
            </a:r>
            <a:r>
              <a:rPr lang="ru-RU" dirty="0"/>
              <a:t>завершить сеанс</a:t>
            </a:r>
          </a:p>
        </p:txBody>
      </p:sp>
    </p:spTree>
    <p:extLst>
      <p:ext uri="{BB962C8B-B14F-4D97-AF65-F5344CB8AC3E}">
        <p14:creationId xmlns:p14="http://schemas.microsoft.com/office/powerpoint/2010/main" val="910760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216773-65B4-40B8-ADF4-368CC9CD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62" y="0"/>
            <a:ext cx="6851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0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1CEC1F-EE50-4AD8-8B26-B2ECB958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6" y="0"/>
            <a:ext cx="68625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2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8F8009-1205-4439-AE7E-C028579D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8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43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37A7D6-00A3-47A8-995B-F0BD489D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58" y="0"/>
            <a:ext cx="67888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CFD3FA-B610-4D57-86D8-72BB1B6A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92" y="0"/>
            <a:ext cx="6817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1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Организационные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subTitle"/>
          </p:nvPr>
        </p:nvSpPr>
        <p:spPr>
          <a:xfrm>
            <a:off x="312345" y="1400830"/>
            <a:ext cx="8311081" cy="3263040"/>
          </a:xfrm>
        </p:spPr>
        <p:txBody>
          <a:bodyPr numCol="2">
            <a:noAutofit/>
          </a:bodyPr>
          <a:lstStyle/>
          <a:p>
            <a:r>
              <a:rPr lang="ru-RU" sz="20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Правила совместной работы:</a:t>
            </a:r>
            <a:endParaRPr lang="ru-RU" sz="2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Вопросы преподавателю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Правило поднятой руки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Уважение к мнению других участников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Мобильные телефоны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Опоздания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Приватные обсуждения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endParaRPr lang="en-US" sz="1800" i="1" u="sng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ru-RU" sz="1800" i="1" u="sng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Давайте знакомиться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Имя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Грейд</a:t>
            </a:r>
          </a:p>
          <a:p>
            <a:pPr lvl="0"/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базовый уровень, базы данных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(Oracle, 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средний уровень,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 –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нач. уровень и </a:t>
            </a:r>
            <a:r>
              <a:rPr lang="ru-RU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тд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Должность 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(пример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системный инженер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Java-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программист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девопс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тп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Ожидания от курса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37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EB6256-FADB-459C-A329-8C44EED9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50" y="0"/>
            <a:ext cx="6811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1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DE887-269F-4B71-9291-C6E90895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94" y="0"/>
            <a:ext cx="6804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1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C97A41-D249-4519-9CF0-2A72C94A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8" y="0"/>
            <a:ext cx="68267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2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89409FBE-044C-4A72-8954-857720337523}"/>
              </a:ext>
            </a:extLst>
          </p:cNvPr>
          <p:cNvGrpSpPr/>
          <p:nvPr/>
        </p:nvGrpSpPr>
        <p:grpSpPr>
          <a:xfrm>
            <a:off x="319574" y="414580"/>
            <a:ext cx="6061202" cy="4417723"/>
            <a:chOff x="1100486" y="3291270"/>
            <a:chExt cx="5346065" cy="401002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3942341-2D0D-4B19-80AD-49F13DDF4FC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327" y="4245535"/>
              <a:ext cx="4072318" cy="305495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952C0DBB-5952-4A65-9027-C072DC1A35E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486" y="3291270"/>
              <a:ext cx="5345988" cy="4009491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F91AD60-B628-4F61-9B99-C35DD95391C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486" y="3291270"/>
              <a:ext cx="5345988" cy="872896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9CDA448C-45C9-43EE-BFEC-02543ABF6C4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283" y="4378877"/>
              <a:ext cx="1204201" cy="496340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605F20DD-A000-4050-B14A-A5E924647D4F}"/>
                </a:ext>
              </a:extLst>
            </p:cNvPr>
            <p:cNvSpPr/>
            <p:nvPr/>
          </p:nvSpPr>
          <p:spPr>
            <a:xfrm>
              <a:off x="5801365" y="6666892"/>
              <a:ext cx="436880" cy="436880"/>
            </a:xfrm>
            <a:custGeom>
              <a:avLst/>
              <a:gdLst/>
              <a:ahLst/>
              <a:cxnLst/>
              <a:rect l="l" t="t" r="r" b="b"/>
              <a:pathLst>
                <a:path w="436879" h="436879">
                  <a:moveTo>
                    <a:pt x="218516" y="0"/>
                  </a:moveTo>
                  <a:lnTo>
                    <a:pt x="161951" y="7426"/>
                  </a:lnTo>
                  <a:lnTo>
                    <a:pt x="109435" y="29159"/>
                  </a:lnTo>
                  <a:lnTo>
                    <a:pt x="64081" y="63852"/>
                  </a:lnTo>
                  <a:lnTo>
                    <a:pt x="29527" y="109080"/>
                  </a:lnTo>
                  <a:lnTo>
                    <a:pt x="7472" y="161729"/>
                  </a:lnTo>
                  <a:lnTo>
                    <a:pt x="0" y="218160"/>
                  </a:lnTo>
                  <a:lnTo>
                    <a:pt x="1879" y="246802"/>
                  </a:lnTo>
                  <a:lnTo>
                    <a:pt x="16711" y="301790"/>
                  </a:lnTo>
                  <a:lnTo>
                    <a:pt x="45352" y="351324"/>
                  </a:lnTo>
                  <a:lnTo>
                    <a:pt x="85509" y="391490"/>
                  </a:lnTo>
                  <a:lnTo>
                    <a:pt x="135036" y="420126"/>
                  </a:lnTo>
                  <a:lnTo>
                    <a:pt x="189879" y="434804"/>
                  </a:lnTo>
                  <a:lnTo>
                    <a:pt x="218516" y="436676"/>
                  </a:lnTo>
                  <a:lnTo>
                    <a:pt x="247004" y="434804"/>
                  </a:lnTo>
                  <a:lnTo>
                    <a:pt x="301951" y="420126"/>
                  </a:lnTo>
                  <a:lnTo>
                    <a:pt x="351374" y="391490"/>
                  </a:lnTo>
                  <a:lnTo>
                    <a:pt x="391640" y="351324"/>
                  </a:lnTo>
                  <a:lnTo>
                    <a:pt x="420126" y="301790"/>
                  </a:lnTo>
                  <a:lnTo>
                    <a:pt x="434804" y="246802"/>
                  </a:lnTo>
                  <a:lnTo>
                    <a:pt x="436676" y="218160"/>
                  </a:lnTo>
                  <a:lnTo>
                    <a:pt x="434804" y="189674"/>
                  </a:lnTo>
                  <a:lnTo>
                    <a:pt x="420126" y="134730"/>
                  </a:lnTo>
                  <a:lnTo>
                    <a:pt x="391640" y="85301"/>
                  </a:lnTo>
                  <a:lnTo>
                    <a:pt x="351374" y="45036"/>
                  </a:lnTo>
                  <a:lnTo>
                    <a:pt x="301951" y="16555"/>
                  </a:lnTo>
                  <a:lnTo>
                    <a:pt x="247004" y="1873"/>
                  </a:lnTo>
                  <a:lnTo>
                    <a:pt x="218516" y="0"/>
                  </a:lnTo>
                  <a:close/>
                </a:path>
              </a:pathLst>
            </a:custGeom>
            <a:solidFill>
              <a:srgbClr val="B375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6895F487-3074-4BB5-88B2-8B29B3CAD36A}"/>
              </a:ext>
            </a:extLst>
          </p:cNvPr>
          <p:cNvSpPr txBox="1"/>
          <p:nvPr/>
        </p:nvSpPr>
        <p:spPr>
          <a:xfrm>
            <a:off x="319487" y="414580"/>
            <a:ext cx="6061202" cy="3637534"/>
          </a:xfrm>
          <a:prstGeom prst="rect">
            <a:avLst/>
          </a:prstGeom>
          <a:ln w="3175">
            <a:noFill/>
          </a:ln>
        </p:spPr>
        <p:txBody>
          <a:bodyPr vert="horz" wrap="square" lIns="0" tIns="125095" rIns="0" bIns="0" rtlCol="0">
            <a:spAutoFit/>
          </a:bodyPr>
          <a:lstStyle/>
          <a:p>
            <a:pPr marL="272415">
              <a:lnSpc>
                <a:spcPts val="1960"/>
              </a:lnSpc>
              <a:spcBef>
                <a:spcPts val="985"/>
              </a:spcBef>
            </a:pPr>
            <a:r>
              <a:rPr lang="en-US" sz="1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PostgreSQL</a:t>
            </a:r>
            <a:endParaRPr sz="1700" dirty="0">
              <a:latin typeface="Microsoft Sans Serif"/>
              <a:cs typeface="Microsoft Sans Serif"/>
            </a:endParaRPr>
          </a:p>
          <a:p>
            <a:pPr marL="272415">
              <a:lnSpc>
                <a:spcPts val="2680"/>
              </a:lnSpc>
            </a:pPr>
            <a:r>
              <a:rPr lang="ru-RU"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Основы языка </a:t>
            </a:r>
            <a:r>
              <a:rPr lang="en-US"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SQL</a:t>
            </a: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2300" dirty="0">
              <a:latin typeface="Microsoft Sans Serif"/>
              <a:cs typeface="Microsoft Sans Serif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D772BB1-C2F3-4D86-8E09-367ACD55EE6D}"/>
              </a:ext>
            </a:extLst>
          </p:cNvPr>
          <p:cNvSpPr/>
          <p:nvPr/>
        </p:nvSpPr>
        <p:spPr>
          <a:xfrm>
            <a:off x="5642709" y="4181687"/>
            <a:ext cx="73802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284480" lvl="0" algn="r"/>
            <a:r>
              <a:rPr lang="ru-RU" sz="1900" b="1" spc="-25" dirty="0">
                <a:solidFill>
                  <a:srgbClr val="FFFFFF"/>
                </a:solidFill>
                <a:cs typeface="Arial"/>
              </a:rPr>
              <a:t>16</a:t>
            </a:r>
            <a:endParaRPr lang="ru-RU" sz="190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043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DDL 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(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Data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Definition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Language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/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Язык определения данных) 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endParaRPr lang="en-US" dirty="0">
              <a:solidFill>
                <a:srgbClr val="000000"/>
              </a:solidFill>
              <a:latin typeface="-apple-system"/>
            </a:endParaRPr>
          </a:p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К этому типу относятся различные команды, которые создают базу данных, таблицы, индексы, процедуры и т.д. В общем определяют данные.</a:t>
            </a:r>
            <a:endParaRPr lang="en-US" dirty="0">
              <a:solidFill>
                <a:srgbClr val="000000"/>
              </a:solidFill>
              <a:latin typeface="-apple-system"/>
            </a:endParaRPr>
          </a:p>
          <a:p>
            <a:endParaRPr lang="ru-RU" dirty="0">
              <a:solidFill>
                <a:srgbClr val="000000"/>
              </a:solidFill>
              <a:latin typeface="-apple-system"/>
            </a:endParaRPr>
          </a:p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В частности, к этому типу мы можем отнести следующие команды: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CREATE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создает объекты базы данных (саму базу </a:t>
            </a:r>
            <a:r>
              <a:rPr lang="ru-RU" dirty="0" err="1">
                <a:solidFill>
                  <a:srgbClr val="000000"/>
                </a:solidFill>
                <a:latin typeface="-apple-system"/>
              </a:rPr>
              <a:t>даных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, таблицы, индексы и т.д.)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ALTER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изменяет объекты 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DROP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удаляет объекты 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TRUNCATE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удаляет все данные из таблиц</a:t>
            </a: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6881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DML</a:t>
            </a:r>
            <a:r>
              <a:rPr lang="ru-RU" dirty="0"/>
              <a:t> </a:t>
            </a:r>
            <a:endParaRPr lang="en-US" dirty="0"/>
          </a:p>
          <a:p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Manipulation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/ </a:t>
            </a:r>
            <a:endParaRPr lang="en-US" dirty="0"/>
          </a:p>
          <a:p>
            <a:r>
              <a:rPr lang="ru-RU" dirty="0"/>
              <a:t>Язык манипуляции данными).</a:t>
            </a:r>
            <a:endParaRPr lang="en-US" dirty="0"/>
          </a:p>
          <a:p>
            <a:endParaRPr lang="en-US" dirty="0"/>
          </a:p>
          <a:p>
            <a:r>
              <a:rPr lang="ru-RU" dirty="0"/>
              <a:t> К этому типу относят команды на выбору данных, их обновление, добавление, удаление - в общем все те команды, с помощью которыми мы можем управлять данными.</a:t>
            </a:r>
            <a:endParaRPr lang="en-US" dirty="0"/>
          </a:p>
          <a:p>
            <a:endParaRPr lang="ru-RU" dirty="0"/>
          </a:p>
          <a:p>
            <a:r>
              <a:rPr lang="ru-RU" dirty="0"/>
              <a:t>К этому типу относятся следующие команды:</a:t>
            </a:r>
            <a:endParaRPr lang="en-US" dirty="0"/>
          </a:p>
          <a:p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SELECT</a:t>
            </a:r>
            <a:r>
              <a:rPr lang="ru-RU" dirty="0"/>
              <a:t>: извлекает данные из БД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UPDATE</a:t>
            </a:r>
            <a:r>
              <a:rPr lang="ru-RU" dirty="0"/>
              <a:t>: обновляет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INSERT</a:t>
            </a:r>
            <a:r>
              <a:rPr lang="ru-RU" dirty="0"/>
              <a:t>: добавляет новые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DELETE</a:t>
            </a:r>
            <a:r>
              <a:rPr lang="ru-RU" dirty="0"/>
              <a:t>: удаляет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0589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DCL</a:t>
            </a:r>
            <a:endParaRPr lang="en-US" b="1" dirty="0"/>
          </a:p>
          <a:p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Control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/</a:t>
            </a:r>
            <a:endParaRPr lang="en-US" dirty="0"/>
          </a:p>
          <a:p>
            <a:r>
              <a:rPr lang="ru-RU" dirty="0"/>
              <a:t>Язык управления доступа к данным).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К этому типу относят команды, которые управляют правами по доступу к данным.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частности, это следующие команды:</a:t>
            </a:r>
            <a:endParaRPr lang="en-US" dirty="0"/>
          </a:p>
          <a:p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GRANT</a:t>
            </a:r>
            <a:r>
              <a:rPr lang="ru-RU" dirty="0"/>
              <a:t>: предоставляет права для доступа к данным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REVOKE</a:t>
            </a:r>
            <a:r>
              <a:rPr lang="ru-RU" dirty="0"/>
              <a:t>: отзывает права на доступ к данным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19999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Номер слайда 4">
            <a:extLst>
              <a:ext uri="{FF2B5EF4-FFF2-40B4-BE49-F238E27FC236}">
                <a16:creationId xmlns:a16="http://schemas.microsoft.com/office/drawing/2014/main" id="{7F8819D6-503C-4053-A691-0B36E89A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 dirty="0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8A99C141-5454-4E84-916F-39B99332DE8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91191" y="0"/>
            <a:ext cx="2644412" cy="993960"/>
          </a:xfrm>
        </p:spPr>
        <p:txBody>
          <a:bodyPr/>
          <a:lstStyle/>
          <a:p>
            <a:r>
              <a:rPr lang="ru-RU" altLang="ru-RU" dirty="0"/>
              <a:t>Термины</a:t>
            </a:r>
          </a:p>
        </p:txBody>
      </p:sp>
      <p:graphicFrame>
        <p:nvGraphicFramePr>
          <p:cNvPr id="127431" name="Group 455">
            <a:extLst>
              <a:ext uri="{FF2B5EF4-FFF2-40B4-BE49-F238E27FC236}">
                <a16:creationId xmlns:a16="http://schemas.microsoft.com/office/drawing/2014/main" id="{6A7418E2-856C-4888-9153-E3945E050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568486"/>
              </p:ext>
            </p:extLst>
          </p:nvPr>
        </p:nvGraphicFramePr>
        <p:xfrm>
          <a:off x="1668613" y="2064715"/>
          <a:ext cx="4543729" cy="2400300"/>
        </p:xfrm>
        <a:graphic>
          <a:graphicData uri="http://schemas.openxmlformats.org/drawingml/2006/table">
            <a:tbl>
              <a:tblPr/>
              <a:tblGrid>
                <a:gridCol w="1389763">
                  <a:extLst>
                    <a:ext uri="{9D8B030D-6E8A-4147-A177-3AD203B41FA5}">
                      <a16:colId xmlns:a16="http://schemas.microsoft.com/office/drawing/2014/main" val="1712779507"/>
                    </a:ext>
                  </a:extLst>
                </a:gridCol>
                <a:gridCol w="1120378">
                  <a:extLst>
                    <a:ext uri="{9D8B030D-6E8A-4147-A177-3AD203B41FA5}">
                      <a16:colId xmlns:a16="http://schemas.microsoft.com/office/drawing/2014/main" val="940006068"/>
                    </a:ext>
                  </a:extLst>
                </a:gridCol>
                <a:gridCol w="1017985">
                  <a:extLst>
                    <a:ext uri="{9D8B030D-6E8A-4147-A177-3AD203B41FA5}">
                      <a16:colId xmlns:a16="http://schemas.microsoft.com/office/drawing/2014/main" val="988879973"/>
                    </a:ext>
                  </a:extLst>
                </a:gridCol>
                <a:gridCol w="1015603">
                  <a:extLst>
                    <a:ext uri="{9D8B030D-6E8A-4147-A177-3AD203B41FA5}">
                      <a16:colId xmlns:a16="http://schemas.microsoft.com/office/drawing/2014/main" val="1669324312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Фамилия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Имя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Группа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Пол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247211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Иванов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Алексей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м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681532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Петров</a:t>
                      </a:r>
                      <a:endParaRPr kumimoji="0" lang="ru-RU" altLang="ru-RU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Иван</a:t>
                      </a:r>
                      <a:endParaRPr kumimoji="0" lang="ru-RU" altLang="ru-RU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м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052395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Колосова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Ольга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ж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257948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Конькова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Елена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122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ж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542403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Тыквин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Джордж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н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308750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Рабинович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Прохор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  <a:endParaRPr kumimoji="0" lang="ru-RU" altLang="ru-RU" sz="3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Cyr" panose="020B0604020202020204" pitchFamily="34" charset="0"/>
                          <a:cs typeface="Arial" panose="020B0604020202020204" pitchFamily="34" charset="0"/>
                        </a:rPr>
                        <a:t>м</a:t>
                      </a:r>
                      <a:endParaRPr kumimoji="0" lang="ru-RU" altLang="ru-RU" sz="3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6992145"/>
                  </a:ext>
                </a:extLst>
              </a:tr>
            </a:tbl>
          </a:graphicData>
        </a:graphic>
      </p:graphicFrame>
      <p:sp>
        <p:nvSpPr>
          <p:cNvPr id="127360" name="Text Box 384">
            <a:extLst>
              <a:ext uri="{FF2B5EF4-FFF2-40B4-BE49-F238E27FC236}">
                <a16:creationId xmlns:a16="http://schemas.microsoft.com/office/drawing/2014/main" id="{352B73F5-0303-4296-B449-0767546ED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3091" y="1200321"/>
            <a:ext cx="1079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altLang="ru-RU"/>
              <a:t>таблица</a:t>
            </a:r>
          </a:p>
        </p:txBody>
      </p:sp>
      <p:grpSp>
        <p:nvGrpSpPr>
          <p:cNvPr id="127376" name="Group 400">
            <a:extLst>
              <a:ext uri="{FF2B5EF4-FFF2-40B4-BE49-F238E27FC236}">
                <a16:creationId xmlns:a16="http://schemas.microsoft.com/office/drawing/2014/main" id="{99E73C6C-44D9-4470-ADE9-403203B26B3C}"/>
              </a:ext>
            </a:extLst>
          </p:cNvPr>
          <p:cNvGrpSpPr>
            <a:grpSpLocks/>
          </p:cNvGrpSpPr>
          <p:nvPr/>
        </p:nvGrpSpPr>
        <p:grpSpPr bwMode="auto">
          <a:xfrm>
            <a:off x="4322820" y="876471"/>
            <a:ext cx="1432322" cy="540544"/>
            <a:chOff x="3969" y="663"/>
            <a:chExt cx="1203" cy="454"/>
          </a:xfrm>
        </p:grpSpPr>
        <p:sp>
          <p:nvSpPr>
            <p:cNvPr id="127352" name="Text Box 376">
              <a:extLst>
                <a:ext uri="{FF2B5EF4-FFF2-40B4-BE49-F238E27FC236}">
                  <a16:creationId xmlns:a16="http://schemas.microsoft.com/office/drawing/2014/main" id="{233835B7-DFD4-44DC-912B-2462E32AB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663"/>
              <a:ext cx="1203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dirty="0">
                  <a:solidFill>
                    <a:srgbClr val="FF0000"/>
                  </a:solidFill>
                </a:rPr>
                <a:t>отношение</a:t>
              </a:r>
            </a:p>
          </p:txBody>
        </p:sp>
        <p:sp>
          <p:nvSpPr>
            <p:cNvPr id="127364" name="Line 388">
              <a:extLst>
                <a:ext uri="{FF2B5EF4-FFF2-40B4-BE49-F238E27FC236}">
                  <a16:creationId xmlns:a16="http://schemas.microsoft.com/office/drawing/2014/main" id="{E91A2A1F-41E3-48F1-9BE2-0577A537B6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40" y="1117"/>
              <a:ext cx="771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 sz="1350"/>
            </a:p>
          </p:txBody>
        </p:sp>
      </p:grpSp>
      <p:sp>
        <p:nvSpPr>
          <p:cNvPr id="127366" name="Text Box 390">
            <a:extLst>
              <a:ext uri="{FF2B5EF4-FFF2-40B4-BE49-F238E27FC236}">
                <a16:creationId xmlns:a16="http://schemas.microsoft.com/office/drawing/2014/main" id="{6E6FC9A4-A752-4CB7-998C-A8DDFEE5C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4031" y="1632517"/>
            <a:ext cx="12595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altLang="ru-RU" dirty="0"/>
              <a:t>столбцы</a:t>
            </a:r>
          </a:p>
        </p:txBody>
      </p:sp>
      <p:grpSp>
        <p:nvGrpSpPr>
          <p:cNvPr id="127373" name="Group 397">
            <a:extLst>
              <a:ext uri="{FF2B5EF4-FFF2-40B4-BE49-F238E27FC236}">
                <a16:creationId xmlns:a16="http://schemas.microsoft.com/office/drawing/2014/main" id="{89750DB9-26C7-44C6-8975-BF2F7014CF6F}"/>
              </a:ext>
            </a:extLst>
          </p:cNvPr>
          <p:cNvGrpSpPr>
            <a:grpSpLocks/>
          </p:cNvGrpSpPr>
          <p:nvPr/>
        </p:nvGrpSpPr>
        <p:grpSpPr bwMode="auto">
          <a:xfrm>
            <a:off x="217545" y="2064715"/>
            <a:ext cx="6049565" cy="378619"/>
            <a:chOff x="521" y="1661"/>
            <a:chExt cx="5081" cy="318"/>
          </a:xfrm>
        </p:grpSpPr>
        <p:sp>
          <p:nvSpPr>
            <p:cNvPr id="127358" name="Text Box 382">
              <a:extLst>
                <a:ext uri="{FF2B5EF4-FFF2-40B4-BE49-F238E27FC236}">
                  <a16:creationId xmlns:a16="http://schemas.microsoft.com/office/drawing/2014/main" id="{BEB27B1C-FFEE-4BC2-8C54-D840F6F68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661"/>
              <a:ext cx="1134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>
                  <a:solidFill>
                    <a:srgbClr val="FF0000"/>
                  </a:solidFill>
                </a:rPr>
                <a:t>заголовки</a:t>
              </a:r>
            </a:p>
          </p:txBody>
        </p:sp>
        <p:sp>
          <p:nvSpPr>
            <p:cNvPr id="127357" name="Oval 381">
              <a:extLst>
                <a:ext uri="{FF2B5EF4-FFF2-40B4-BE49-F238E27FC236}">
                  <a16:creationId xmlns:a16="http://schemas.microsoft.com/office/drawing/2014/main" id="{A773546F-2B02-413B-9F3F-EB2249EDD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" y="1661"/>
              <a:ext cx="4083" cy="31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  <p:grpSp>
        <p:nvGrpSpPr>
          <p:cNvPr id="127369" name="Group 393">
            <a:extLst>
              <a:ext uri="{FF2B5EF4-FFF2-40B4-BE49-F238E27FC236}">
                <a16:creationId xmlns:a16="http://schemas.microsoft.com/office/drawing/2014/main" id="{CCA8FB23-001D-41AB-B3A7-A991CEA7D921}"/>
              </a:ext>
            </a:extLst>
          </p:cNvPr>
          <p:cNvGrpSpPr>
            <a:grpSpLocks/>
          </p:cNvGrpSpPr>
          <p:nvPr/>
        </p:nvGrpSpPr>
        <p:grpSpPr bwMode="auto">
          <a:xfrm>
            <a:off x="4862172" y="2334987"/>
            <a:ext cx="1026319" cy="2637234"/>
            <a:chOff x="4422" y="1888"/>
            <a:chExt cx="862" cy="2215"/>
          </a:xfrm>
        </p:grpSpPr>
        <p:sp>
          <p:nvSpPr>
            <p:cNvPr id="127356" name="Text Box 380">
              <a:extLst>
                <a:ext uri="{FF2B5EF4-FFF2-40B4-BE49-F238E27FC236}">
                  <a16:creationId xmlns:a16="http://schemas.microsoft.com/office/drawing/2014/main" id="{EF96D198-B276-4961-A487-2371DD6307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2" y="3793"/>
              <a:ext cx="862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>
                  <a:solidFill>
                    <a:srgbClr val="FF0000"/>
                  </a:solidFill>
                </a:rPr>
                <a:t>домен</a:t>
              </a:r>
            </a:p>
          </p:txBody>
        </p:sp>
        <p:sp>
          <p:nvSpPr>
            <p:cNvPr id="127355" name="Oval 379">
              <a:extLst>
                <a:ext uri="{FF2B5EF4-FFF2-40B4-BE49-F238E27FC236}">
                  <a16:creationId xmlns:a16="http://schemas.microsoft.com/office/drawing/2014/main" id="{7AB211DC-C3BC-4AEF-AF46-904DA04C3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888"/>
              <a:ext cx="317" cy="19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  <p:sp>
        <p:nvSpPr>
          <p:cNvPr id="127370" name="Text Box 394">
            <a:extLst>
              <a:ext uri="{FF2B5EF4-FFF2-40B4-BE49-F238E27FC236}">
                <a16:creationId xmlns:a16="http://schemas.microsoft.com/office/drawing/2014/main" id="{B331E035-6A4F-4EEA-8101-D692F4116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394" y="3199380"/>
            <a:ext cx="10798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ru-RU" altLang="ru-RU"/>
              <a:t>строки</a:t>
            </a:r>
          </a:p>
        </p:txBody>
      </p:sp>
      <p:grpSp>
        <p:nvGrpSpPr>
          <p:cNvPr id="127374" name="Group 398">
            <a:extLst>
              <a:ext uri="{FF2B5EF4-FFF2-40B4-BE49-F238E27FC236}">
                <a16:creationId xmlns:a16="http://schemas.microsoft.com/office/drawing/2014/main" id="{4B9B7F8A-99B7-4DCF-B502-0F7F47BE31D3}"/>
              </a:ext>
            </a:extLst>
          </p:cNvPr>
          <p:cNvGrpSpPr>
            <a:grpSpLocks/>
          </p:cNvGrpSpPr>
          <p:nvPr/>
        </p:nvGrpSpPr>
        <p:grpSpPr bwMode="auto">
          <a:xfrm>
            <a:off x="217546" y="2820764"/>
            <a:ext cx="1296590" cy="646510"/>
            <a:chOff x="748" y="2296"/>
            <a:chExt cx="862" cy="543"/>
          </a:xfrm>
        </p:grpSpPr>
        <p:sp>
          <p:nvSpPr>
            <p:cNvPr id="127354" name="Text Box 378">
              <a:extLst>
                <a:ext uri="{FF2B5EF4-FFF2-40B4-BE49-F238E27FC236}">
                  <a16:creationId xmlns:a16="http://schemas.microsoft.com/office/drawing/2014/main" id="{46CAD341-4460-416B-8505-C34C187065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296"/>
              <a:ext cx="862" cy="543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dirty="0">
                  <a:solidFill>
                    <a:srgbClr val="FF0000"/>
                  </a:solidFill>
                </a:rPr>
                <a:t>кортежи</a:t>
              </a:r>
            </a:p>
          </p:txBody>
        </p:sp>
        <p:sp>
          <p:nvSpPr>
            <p:cNvPr id="127371" name="Line 395">
              <a:extLst>
                <a:ext uri="{FF2B5EF4-FFF2-40B4-BE49-F238E27FC236}">
                  <a16:creationId xmlns:a16="http://schemas.microsoft.com/office/drawing/2014/main" id="{1BDB2515-ECE4-4C11-B299-BCEAE5BA23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3" y="2750"/>
              <a:ext cx="772" cy="4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 sz="1350"/>
            </a:p>
          </p:txBody>
        </p:sp>
      </p:grpSp>
      <p:grpSp>
        <p:nvGrpSpPr>
          <p:cNvPr id="127375" name="Group 399">
            <a:extLst>
              <a:ext uri="{FF2B5EF4-FFF2-40B4-BE49-F238E27FC236}">
                <a16:creationId xmlns:a16="http://schemas.microsoft.com/office/drawing/2014/main" id="{31623595-AEEB-4F83-A7AF-1D95C021C038}"/>
              </a:ext>
            </a:extLst>
          </p:cNvPr>
          <p:cNvGrpSpPr>
            <a:grpSpLocks/>
          </p:cNvGrpSpPr>
          <p:nvPr/>
        </p:nvGrpSpPr>
        <p:grpSpPr bwMode="auto">
          <a:xfrm>
            <a:off x="2431142" y="1308668"/>
            <a:ext cx="1545771" cy="540544"/>
            <a:chOff x="2472" y="1026"/>
            <a:chExt cx="998" cy="454"/>
          </a:xfrm>
        </p:grpSpPr>
        <p:sp>
          <p:nvSpPr>
            <p:cNvPr id="127353" name="Text Box 377">
              <a:extLst>
                <a:ext uri="{FF2B5EF4-FFF2-40B4-BE49-F238E27FC236}">
                  <a16:creationId xmlns:a16="http://schemas.microsoft.com/office/drawing/2014/main" id="{B024C890-327F-4A11-8880-CFCF31204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72" y="1026"/>
              <a:ext cx="998" cy="31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>
                  <a:solidFill>
                    <a:srgbClr val="FF0000"/>
                  </a:solidFill>
                </a:rPr>
                <a:t>атрибуты</a:t>
              </a:r>
            </a:p>
          </p:txBody>
        </p:sp>
        <p:sp>
          <p:nvSpPr>
            <p:cNvPr id="127372" name="Line 396">
              <a:extLst>
                <a:ext uri="{FF2B5EF4-FFF2-40B4-BE49-F238E27FC236}">
                  <a16:creationId xmlns:a16="http://schemas.microsoft.com/office/drawing/2014/main" id="{B4000AA0-A628-4578-B108-FC2E34C992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17" y="1434"/>
              <a:ext cx="907" cy="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ru-RU" sz="135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7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27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27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7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Номер слайда 4">
            <a:extLst>
              <a:ext uri="{FF2B5EF4-FFF2-40B4-BE49-F238E27FC236}">
                <a16:creationId xmlns:a16="http://schemas.microsoft.com/office/drawing/2014/main" id="{E81DEA10-861B-4E5A-9608-D967F1FA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ru-RU" altLang="ru-RU" dirty="0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786B0A1F-14E3-4F7F-9836-B28619733F4F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223333" y="208796"/>
            <a:ext cx="6213753" cy="993960"/>
          </a:xfrm>
        </p:spPr>
        <p:txBody>
          <a:bodyPr/>
          <a:lstStyle/>
          <a:p>
            <a:r>
              <a:rPr lang="ru-RU" altLang="ru-RU" dirty="0">
                <a:hlinkClick r:id="rId2"/>
              </a:rPr>
              <a:t>Нормализация</a:t>
            </a:r>
            <a:endParaRPr lang="ru-RU" altLang="ru-RU" dirty="0"/>
          </a:p>
        </p:txBody>
      </p:sp>
      <p:graphicFrame>
        <p:nvGraphicFramePr>
          <p:cNvPr id="131106" name="Group 34">
            <a:extLst>
              <a:ext uri="{FF2B5EF4-FFF2-40B4-BE49-F238E27FC236}">
                <a16:creationId xmlns:a16="http://schemas.microsoft.com/office/drawing/2014/main" id="{687A0D6C-5B9D-450E-A4CB-56C28C8FB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679357"/>
              </p:ext>
            </p:extLst>
          </p:nvPr>
        </p:nvGraphicFramePr>
        <p:xfrm>
          <a:off x="1116013" y="1545431"/>
          <a:ext cx="3889772" cy="1280160"/>
        </p:xfrm>
        <a:graphic>
          <a:graphicData uri="http://schemas.openxmlformats.org/drawingml/2006/table">
            <a:tbl>
              <a:tblPr/>
              <a:tblGrid>
                <a:gridCol w="1133475">
                  <a:extLst>
                    <a:ext uri="{9D8B030D-6E8A-4147-A177-3AD203B41FA5}">
                      <a16:colId xmlns:a16="http://schemas.microsoft.com/office/drawing/2014/main" val="4264524139"/>
                    </a:ext>
                  </a:extLst>
                </a:gridCol>
                <a:gridCol w="2756297">
                  <a:extLst>
                    <a:ext uri="{9D8B030D-6E8A-4147-A177-3AD203B41FA5}">
                      <a16:colId xmlns:a16="http://schemas.microsoft.com/office/drawing/2014/main" val="993778354"/>
                    </a:ext>
                  </a:extLst>
                </a:gridCol>
              </a:tblGrid>
              <a:tr h="2971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Конт. лица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8290653"/>
                  </a:ext>
                </a:extLst>
              </a:tr>
              <a:tr h="9829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Поставщик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Иванов И.И., зам. дир., тел (3254)76-15-95</a:t>
                      </a:r>
                      <a:endParaRPr kumimoji="0" lang="ru-RU" altLang="ru-RU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Петров П.П., нач. отд. сбыта, тел (3254)76-15-35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629873"/>
                  </a:ext>
                </a:extLst>
              </a:tr>
            </a:tbl>
          </a:graphicData>
        </a:graphic>
      </p:graphicFrame>
      <p:sp>
        <p:nvSpPr>
          <p:cNvPr id="131101" name="Line 29">
            <a:extLst>
              <a:ext uri="{FF2B5EF4-FFF2-40B4-BE49-F238E27FC236}">
                <a16:creationId xmlns:a16="http://schemas.microsoft.com/office/drawing/2014/main" id="{8C0F4C19-AFBB-450C-8D5A-904E0A806C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3985" y="2301479"/>
            <a:ext cx="3240881" cy="5476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ru-RU" sz="1350"/>
          </a:p>
        </p:txBody>
      </p:sp>
      <p:grpSp>
        <p:nvGrpSpPr>
          <p:cNvPr id="131311" name="Group 239">
            <a:extLst>
              <a:ext uri="{FF2B5EF4-FFF2-40B4-BE49-F238E27FC236}">
                <a16:creationId xmlns:a16="http://schemas.microsoft.com/office/drawing/2014/main" id="{C0AA3886-DF23-4B12-A54F-4872AF322129}"/>
              </a:ext>
            </a:extLst>
          </p:cNvPr>
          <p:cNvGrpSpPr>
            <a:grpSpLocks/>
          </p:cNvGrpSpPr>
          <p:nvPr/>
        </p:nvGrpSpPr>
        <p:grpSpPr bwMode="auto">
          <a:xfrm>
            <a:off x="2142331" y="1762125"/>
            <a:ext cx="2052638" cy="701279"/>
            <a:chOff x="1746" y="1480"/>
            <a:chExt cx="1724" cy="589"/>
          </a:xfrm>
        </p:grpSpPr>
        <p:sp>
          <p:nvSpPr>
            <p:cNvPr id="131107" name="Oval 35">
              <a:extLst>
                <a:ext uri="{FF2B5EF4-FFF2-40B4-BE49-F238E27FC236}">
                  <a16:creationId xmlns:a16="http://schemas.microsoft.com/office/drawing/2014/main" id="{101C7A25-5E94-4120-A9C4-D4339DF36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" y="1480"/>
              <a:ext cx="1043" cy="31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108" name="Oval 36">
              <a:extLst>
                <a:ext uri="{FF2B5EF4-FFF2-40B4-BE49-F238E27FC236}">
                  <a16:creationId xmlns:a16="http://schemas.microsoft.com/office/drawing/2014/main" id="{D6E3CF5B-98AB-4AE3-AA3B-BE1ECA267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1480"/>
              <a:ext cx="681" cy="31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109" name="Oval 37">
              <a:extLst>
                <a:ext uri="{FF2B5EF4-FFF2-40B4-BE49-F238E27FC236}">
                  <a16:creationId xmlns:a16="http://schemas.microsoft.com/office/drawing/2014/main" id="{423639E5-5724-48D5-A91E-225BE6C17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2" y="1706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  <p:graphicFrame>
        <p:nvGraphicFramePr>
          <p:cNvPr id="131294" name="Group 222">
            <a:extLst>
              <a:ext uri="{FF2B5EF4-FFF2-40B4-BE49-F238E27FC236}">
                <a16:creationId xmlns:a16="http://schemas.microsoft.com/office/drawing/2014/main" id="{6B6D574F-8499-45ED-8B7B-93C6293B4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253024"/>
              </p:ext>
            </p:extLst>
          </p:nvPr>
        </p:nvGraphicFramePr>
        <p:xfrm>
          <a:off x="306387" y="3381375"/>
          <a:ext cx="5320904" cy="1348740"/>
        </p:xfrm>
        <a:graphic>
          <a:graphicData uri="http://schemas.openxmlformats.org/drawingml/2006/table">
            <a:tbl>
              <a:tblPr/>
              <a:tblGrid>
                <a:gridCol w="1091804">
                  <a:extLst>
                    <a:ext uri="{9D8B030D-6E8A-4147-A177-3AD203B41FA5}">
                      <a16:colId xmlns:a16="http://schemas.microsoft.com/office/drawing/2014/main" val="2064646008"/>
                    </a:ext>
                  </a:extLst>
                </a:gridCol>
                <a:gridCol w="1091803">
                  <a:extLst>
                    <a:ext uri="{9D8B030D-6E8A-4147-A177-3AD203B41FA5}">
                      <a16:colId xmlns:a16="http://schemas.microsoft.com/office/drawing/2014/main" val="442051270"/>
                    </a:ext>
                  </a:extLst>
                </a:gridCol>
                <a:gridCol w="1254919">
                  <a:extLst>
                    <a:ext uri="{9D8B030D-6E8A-4147-A177-3AD203B41FA5}">
                      <a16:colId xmlns:a16="http://schemas.microsoft.com/office/drawing/2014/main" val="1379404291"/>
                    </a:ext>
                  </a:extLst>
                </a:gridCol>
                <a:gridCol w="878681">
                  <a:extLst>
                    <a:ext uri="{9D8B030D-6E8A-4147-A177-3AD203B41FA5}">
                      <a16:colId xmlns:a16="http://schemas.microsoft.com/office/drawing/2014/main" val="2334343937"/>
                    </a:ext>
                  </a:extLst>
                </a:gridCol>
                <a:gridCol w="1003697">
                  <a:extLst>
                    <a:ext uri="{9D8B030D-6E8A-4147-A177-3AD203B41FA5}">
                      <a16:colId xmlns:a16="http://schemas.microsoft.com/office/drawing/2014/main" val="4267029185"/>
                    </a:ext>
                  </a:extLst>
                </a:gridCol>
              </a:tblGrid>
              <a:tr h="5257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Вид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Должность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Ф.И.О.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Код города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Тел.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141919"/>
                  </a:ext>
                </a:extLst>
              </a:tr>
              <a:tr h="2971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Поставщик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зам. дир.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Иванов И.И. 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3254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76-15-95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216175"/>
                  </a:ext>
                </a:extLst>
              </a:tr>
              <a:tr h="5257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Поставщик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нач. отд. сбыта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Петров П.П.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3254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altLang="ru-RU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76-15-35</a:t>
                      </a:r>
                      <a:endParaRPr kumimoji="0" lang="ru-RU" altLang="ru-RU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202997"/>
                  </a:ext>
                </a:extLst>
              </a:tr>
            </a:tbl>
          </a:graphicData>
        </a:graphic>
      </p:graphicFrame>
      <p:grpSp>
        <p:nvGrpSpPr>
          <p:cNvPr id="131312" name="Group 240">
            <a:extLst>
              <a:ext uri="{FF2B5EF4-FFF2-40B4-BE49-F238E27FC236}">
                <a16:creationId xmlns:a16="http://schemas.microsoft.com/office/drawing/2014/main" id="{CA733DAC-443E-41FE-B4DE-1CAC80E49B50}"/>
              </a:ext>
            </a:extLst>
          </p:cNvPr>
          <p:cNvGrpSpPr>
            <a:grpSpLocks/>
          </p:cNvGrpSpPr>
          <p:nvPr/>
        </p:nvGrpSpPr>
        <p:grpSpPr bwMode="auto">
          <a:xfrm>
            <a:off x="5166519" y="1869281"/>
            <a:ext cx="1566863" cy="2591991"/>
            <a:chOff x="4286" y="1570"/>
            <a:chExt cx="1316" cy="2177"/>
          </a:xfrm>
        </p:grpSpPr>
        <p:sp>
          <p:nvSpPr>
            <p:cNvPr id="131295" name="AutoShape 223">
              <a:extLst>
                <a:ext uri="{FF2B5EF4-FFF2-40B4-BE49-F238E27FC236}">
                  <a16:creationId xmlns:a16="http://schemas.microsoft.com/office/drawing/2014/main" id="{F7D90D5B-47B8-442D-A2B9-39333F508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3" y="1570"/>
              <a:ext cx="953" cy="2177"/>
            </a:xfrm>
            <a:prstGeom prst="curvedLeftArrow">
              <a:avLst>
                <a:gd name="adj1" fmla="val 45687"/>
                <a:gd name="adj2" fmla="val 91375"/>
                <a:gd name="adj3" fmla="val 33333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altLang="ru-RU">
                <a:solidFill>
                  <a:srgbClr val="FF0000"/>
                </a:solidFill>
              </a:endParaRPr>
            </a:p>
          </p:txBody>
        </p:sp>
        <p:sp>
          <p:nvSpPr>
            <p:cNvPr id="131296" name="Text Box 224">
              <a:extLst>
                <a:ext uri="{FF2B5EF4-FFF2-40B4-BE49-F238E27FC236}">
                  <a16:creationId xmlns:a16="http://schemas.microsoft.com/office/drawing/2014/main" id="{9876DF1A-4D1F-4B21-8D7F-77DA85E6C7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6" y="2296"/>
              <a:ext cx="1316" cy="27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sz="1500">
                  <a:solidFill>
                    <a:srgbClr val="FF0000"/>
                  </a:solidFill>
                </a:rPr>
                <a:t>Декомпозиция</a:t>
              </a:r>
            </a:p>
          </p:txBody>
        </p:sp>
      </p:grpSp>
      <p:grpSp>
        <p:nvGrpSpPr>
          <p:cNvPr id="131313" name="Group 241">
            <a:extLst>
              <a:ext uri="{FF2B5EF4-FFF2-40B4-BE49-F238E27FC236}">
                <a16:creationId xmlns:a16="http://schemas.microsoft.com/office/drawing/2014/main" id="{6A5C51C2-6047-4135-8D19-6036924FFE0A}"/>
              </a:ext>
            </a:extLst>
          </p:cNvPr>
          <p:cNvGrpSpPr>
            <a:grpSpLocks/>
          </p:cNvGrpSpPr>
          <p:nvPr/>
        </p:nvGrpSpPr>
        <p:grpSpPr bwMode="auto">
          <a:xfrm>
            <a:off x="1439863" y="2950369"/>
            <a:ext cx="4266010" cy="1727597"/>
            <a:chOff x="1156" y="2478"/>
            <a:chExt cx="3583" cy="1451"/>
          </a:xfrm>
        </p:grpSpPr>
        <p:sp>
          <p:nvSpPr>
            <p:cNvPr id="131297" name="Oval 225">
              <a:extLst>
                <a:ext uri="{FF2B5EF4-FFF2-40B4-BE49-F238E27FC236}">
                  <a16:creationId xmlns:a16="http://schemas.microsoft.com/office/drawing/2014/main" id="{ACDE9CAF-5F83-4F45-9A53-F1CCC685A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3203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298" name="Oval 226">
              <a:extLst>
                <a:ext uri="{FF2B5EF4-FFF2-40B4-BE49-F238E27FC236}">
                  <a16:creationId xmlns:a16="http://schemas.microsoft.com/office/drawing/2014/main" id="{CAD74BAD-62E5-46A9-A14A-E0793C7DE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3203"/>
              <a:ext cx="635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299" name="Oval 227">
              <a:extLst>
                <a:ext uri="{FF2B5EF4-FFF2-40B4-BE49-F238E27FC236}">
                  <a16:creationId xmlns:a16="http://schemas.microsoft.com/office/drawing/2014/main" id="{E3712923-6E9B-44BD-AA0C-92FAE6E67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3475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00" name="Oval 228">
              <a:extLst>
                <a:ext uri="{FF2B5EF4-FFF2-40B4-BE49-F238E27FC236}">
                  <a16:creationId xmlns:a16="http://schemas.microsoft.com/office/drawing/2014/main" id="{A1E2DAD5-F83A-4477-B626-3B9202872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3249"/>
              <a:ext cx="681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01" name="Oval 229">
              <a:extLst>
                <a:ext uri="{FF2B5EF4-FFF2-40B4-BE49-F238E27FC236}">
                  <a16:creationId xmlns:a16="http://schemas.microsoft.com/office/drawing/2014/main" id="{9DFB7CC5-C465-423C-9DA4-5EBAACD62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3566"/>
              <a:ext cx="1043" cy="3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02" name="Text Box 230">
              <a:extLst>
                <a:ext uri="{FF2B5EF4-FFF2-40B4-BE49-F238E27FC236}">
                  <a16:creationId xmlns:a16="http://schemas.microsoft.com/office/drawing/2014/main" id="{37A033FF-864B-4399-8613-D1F974637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2478"/>
              <a:ext cx="680" cy="27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ru-RU" altLang="ru-RU" sz="1500">
                  <a:solidFill>
                    <a:srgbClr val="FF0000"/>
                  </a:solidFill>
                </a:rPr>
                <a:t>Атомы</a:t>
              </a:r>
            </a:p>
          </p:txBody>
        </p:sp>
        <p:cxnSp>
          <p:nvCxnSpPr>
            <p:cNvPr id="131303" name="AutoShape 231">
              <a:extLst>
                <a:ext uri="{FF2B5EF4-FFF2-40B4-BE49-F238E27FC236}">
                  <a16:creationId xmlns:a16="http://schemas.microsoft.com/office/drawing/2014/main" id="{4D394D87-765C-45F8-9AE3-8C72DE471032}"/>
                </a:ext>
              </a:extLst>
            </p:cNvPr>
            <p:cNvCxnSpPr>
              <a:cxnSpLocks noChangeShapeType="1"/>
              <a:stCxn id="131302" idx="2"/>
              <a:endCxn id="131300" idx="0"/>
            </p:cNvCxnSpPr>
            <p:nvPr/>
          </p:nvCxnSpPr>
          <p:spPr bwMode="auto">
            <a:xfrm rot="5400000">
              <a:off x="1428" y="2818"/>
              <a:ext cx="500" cy="363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4" name="AutoShape 232">
              <a:extLst>
                <a:ext uri="{FF2B5EF4-FFF2-40B4-BE49-F238E27FC236}">
                  <a16:creationId xmlns:a16="http://schemas.microsoft.com/office/drawing/2014/main" id="{CCDCDE60-328D-453F-AC8D-B99096A0AA01}"/>
                </a:ext>
              </a:extLst>
            </p:cNvPr>
            <p:cNvCxnSpPr>
              <a:cxnSpLocks noChangeShapeType="1"/>
              <a:stCxn id="131302" idx="2"/>
              <a:endCxn id="131297" idx="1"/>
            </p:cNvCxnSpPr>
            <p:nvPr/>
          </p:nvCxnSpPr>
          <p:spPr bwMode="auto">
            <a:xfrm rot="16200000" flipH="1">
              <a:off x="1739" y="2869"/>
              <a:ext cx="507" cy="267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5" name="AutoShape 233">
              <a:extLst>
                <a:ext uri="{FF2B5EF4-FFF2-40B4-BE49-F238E27FC236}">
                  <a16:creationId xmlns:a16="http://schemas.microsoft.com/office/drawing/2014/main" id="{380A5AFB-F704-4FE8-A2A0-49F26B3146BE}"/>
                </a:ext>
              </a:extLst>
            </p:cNvPr>
            <p:cNvCxnSpPr>
              <a:cxnSpLocks noChangeShapeType="1"/>
              <a:stCxn id="131302" idx="2"/>
              <a:endCxn id="131298" idx="1"/>
            </p:cNvCxnSpPr>
            <p:nvPr/>
          </p:nvCxnSpPr>
          <p:spPr bwMode="auto">
            <a:xfrm rot="16200000" flipH="1">
              <a:off x="2253" y="2355"/>
              <a:ext cx="507" cy="1295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6" name="AutoShape 234">
              <a:extLst>
                <a:ext uri="{FF2B5EF4-FFF2-40B4-BE49-F238E27FC236}">
                  <a16:creationId xmlns:a16="http://schemas.microsoft.com/office/drawing/2014/main" id="{8103F36F-E74D-4DE3-826C-ADC2629CA26B}"/>
                </a:ext>
              </a:extLst>
            </p:cNvPr>
            <p:cNvCxnSpPr>
              <a:cxnSpLocks noChangeShapeType="1"/>
              <a:stCxn id="131302" idx="2"/>
              <a:endCxn id="131301" idx="1"/>
            </p:cNvCxnSpPr>
            <p:nvPr/>
          </p:nvCxnSpPr>
          <p:spPr bwMode="auto">
            <a:xfrm rot="16200000" flipH="1">
              <a:off x="1580" y="3028"/>
              <a:ext cx="870" cy="312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1307" name="AutoShape 235">
              <a:extLst>
                <a:ext uri="{FF2B5EF4-FFF2-40B4-BE49-F238E27FC236}">
                  <a16:creationId xmlns:a16="http://schemas.microsoft.com/office/drawing/2014/main" id="{DEA51E5C-3772-4684-85A9-F932A4045510}"/>
                </a:ext>
              </a:extLst>
            </p:cNvPr>
            <p:cNvCxnSpPr>
              <a:cxnSpLocks noChangeShapeType="1"/>
              <a:stCxn id="131302" idx="2"/>
              <a:endCxn id="131299" idx="0"/>
            </p:cNvCxnSpPr>
            <p:nvPr/>
          </p:nvCxnSpPr>
          <p:spPr bwMode="auto">
            <a:xfrm rot="16200000" flipH="1">
              <a:off x="2675" y="1933"/>
              <a:ext cx="726" cy="2358"/>
            </a:xfrm>
            <a:prstGeom prst="curvedConnector3">
              <a:avLst>
                <a:gd name="adj1" fmla="val 50000"/>
              </a:avLst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1314" name="Group 242">
            <a:extLst>
              <a:ext uri="{FF2B5EF4-FFF2-40B4-BE49-F238E27FC236}">
                <a16:creationId xmlns:a16="http://schemas.microsoft.com/office/drawing/2014/main" id="{CD07981B-4356-4C19-936A-1F4E40742DB2}"/>
              </a:ext>
            </a:extLst>
          </p:cNvPr>
          <p:cNvGrpSpPr>
            <a:grpSpLocks/>
          </p:cNvGrpSpPr>
          <p:nvPr/>
        </p:nvGrpSpPr>
        <p:grpSpPr bwMode="auto">
          <a:xfrm>
            <a:off x="111522" y="479822"/>
            <a:ext cx="6588919" cy="4507706"/>
            <a:chOff x="113" y="415"/>
            <a:chExt cx="5534" cy="3786"/>
          </a:xfrm>
        </p:grpSpPr>
        <p:sp>
          <p:nvSpPr>
            <p:cNvPr id="131309" name="Rectangle 237">
              <a:extLst>
                <a:ext uri="{FF2B5EF4-FFF2-40B4-BE49-F238E27FC236}">
                  <a16:creationId xmlns:a16="http://schemas.microsoft.com/office/drawing/2014/main" id="{94869E7B-7002-4B93-B4C8-CBF021F5F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" y="935"/>
              <a:ext cx="5534" cy="32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  <p:sp>
          <p:nvSpPr>
            <p:cNvPr id="131310" name="AutoShape 238">
              <a:extLst>
                <a:ext uri="{FF2B5EF4-FFF2-40B4-BE49-F238E27FC236}">
                  <a16:creationId xmlns:a16="http://schemas.microsoft.com/office/drawing/2014/main" id="{C2DFFBE8-D0C6-4D5A-9ED2-52932F52191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119039">
              <a:off x="3413" y="143"/>
              <a:ext cx="545" cy="1089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3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500"/>
                                        <p:tgtEl>
                                          <p:spTgt spid="13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04D2A79-5B14-4AD8-B128-7C9AFE01674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349160" y="235860"/>
            <a:ext cx="7886520" cy="993960"/>
          </a:xfrm>
        </p:spPr>
        <p:txBody>
          <a:bodyPr/>
          <a:lstStyle/>
          <a:p>
            <a:r>
              <a:rPr lang="ru-RU" altLang="ru-RU" dirty="0">
                <a:hlinkClick r:id="rId2"/>
              </a:rPr>
              <a:t>Нормализация</a:t>
            </a:r>
            <a:endParaRPr lang="ru-RU" altLang="ru-RU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51824636-D76A-407B-935B-B0428583E4C9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349160" y="1407180"/>
            <a:ext cx="7886520" cy="32630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100" dirty="0"/>
              <a:t>Первая нормальная форма (1NF)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Вторая нормальная форма (2NF)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Третья нормальная форма (3NF)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Нормальная форма </a:t>
            </a:r>
            <a:r>
              <a:rPr lang="ru-RU" altLang="ru-RU" sz="2100" dirty="0" err="1"/>
              <a:t>Бойса</a:t>
            </a:r>
            <a:r>
              <a:rPr lang="ru-RU" altLang="ru-RU" sz="2100" dirty="0"/>
              <a:t> — Кодда (BCNF)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Четвёртая нормальная форма (4NF)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Пятая нормальная форма (5NF)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Доменно-ключевая нормальная форма (DKNF)</a:t>
            </a:r>
          </a:p>
          <a:p>
            <a:pPr>
              <a:lnSpc>
                <a:spcPct val="90000"/>
              </a:lnSpc>
            </a:pPr>
            <a:r>
              <a:rPr lang="ru-RU" altLang="ru-RU" sz="2100" dirty="0"/>
              <a:t>Шестая нормальная форма (6NF)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1A2FD0-5D60-4F1A-A88D-C0F501C3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3"/>
          <a:stretch/>
        </p:blipFill>
        <p:spPr>
          <a:xfrm>
            <a:off x="361115" y="313421"/>
            <a:ext cx="6673758" cy="461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781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6">
            <a:extLst>
              <a:ext uri="{FF2B5EF4-FFF2-40B4-BE49-F238E27FC236}">
                <a16:creationId xmlns:a16="http://schemas.microsoft.com/office/drawing/2014/main" id="{70B2B48B-9C35-41A2-83B8-90CE2872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29480" y="4627420"/>
            <a:ext cx="2057040" cy="273600"/>
          </a:xfrm>
        </p:spPr>
        <p:txBody>
          <a:bodyPr/>
          <a:lstStyle/>
          <a:p>
            <a:fld id="{58E42CEF-F1E5-454C-BD78-9B912E957F27}" type="slidenum">
              <a:rPr lang="ru-RU" altLang="ru-RU"/>
              <a:pPr/>
              <a:t>40</a:t>
            </a:fld>
            <a:endParaRPr lang="ru-RU" altLang="ru-RU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6CBA1BDA-A3D3-4FA1-8677-6C39FAD9FA7B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0" y="134260"/>
            <a:ext cx="7886520" cy="993960"/>
          </a:xfrm>
        </p:spPr>
        <p:txBody>
          <a:bodyPr/>
          <a:lstStyle/>
          <a:p>
            <a:r>
              <a:rPr lang="ru-RU" altLang="ru-RU" dirty="0"/>
              <a:t>Типы данных</a:t>
            </a:r>
            <a:endParaRPr lang="ru-RU" altLang="ru-RU" sz="2400" dirty="0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CBC26DCA-E87B-4AAB-8B4B-1F3BF39C555F}"/>
              </a:ext>
            </a:extLst>
          </p:cNvPr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209641" y="1289050"/>
            <a:ext cx="3927475" cy="31432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1500"/>
              <a:t>Численные типы 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Целые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С фиксированной точкой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С плавающей точкой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Денежный тип (отличается специальным форматом вывода, а в остальном аналогичен числам с фиксированной точкой с двумя знаками после запятой)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Символьные типы произвольной длины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Двоичные типы (включая BLOB)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Булев тип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Типы «дата/время»</a:t>
            </a:r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9084CD39-6492-40F5-956E-B5085A149019}"/>
              </a:ext>
            </a:extLst>
          </p:cNvPr>
          <p:cNvSpPr>
            <a:spLocks noGrp="1" noRot="1" noChangeArrowheads="1"/>
          </p:cNvSpPr>
          <p:nvPr>
            <p:ph type="body" sz="half" idx="2"/>
          </p:nvPr>
        </p:nvSpPr>
        <p:spPr>
          <a:xfrm>
            <a:off x="4289516" y="1289050"/>
            <a:ext cx="3927475" cy="31432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1500"/>
              <a:t>Перечисление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Геометрические примитивы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Сетевые типы 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IP и IPv6-адреса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CIDR-формат</a:t>
            </a:r>
          </a:p>
          <a:p>
            <a:pPr lvl="1">
              <a:lnSpc>
                <a:spcPct val="80000"/>
              </a:lnSpc>
            </a:pPr>
            <a:r>
              <a:rPr lang="ru-RU" altLang="ru-RU" sz="1350"/>
              <a:t>MAC-адрес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UUID-идентификатор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XML-данные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Массивы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Идентификаторы объектов БД</a:t>
            </a:r>
          </a:p>
          <a:p>
            <a:pPr>
              <a:lnSpc>
                <a:spcPct val="80000"/>
              </a:lnSpc>
            </a:pPr>
            <a:r>
              <a:rPr lang="ru-RU" altLang="ru-RU" sz="1500"/>
              <a:t>Псевдотипы</a:t>
            </a:r>
          </a:p>
          <a:p>
            <a:pPr>
              <a:lnSpc>
                <a:spcPct val="80000"/>
              </a:lnSpc>
            </a:pPr>
            <a:endParaRPr lang="ru-RU" altLang="ru-RU"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824C66-A1F6-4976-9DDE-02C8BDC8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8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164A4A-A7A9-4FD2-8B55-BD456054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5" y="0"/>
            <a:ext cx="6837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5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D022C2-944C-4A86-8919-0781C523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1" y="0"/>
            <a:ext cx="68111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11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3616E8-2589-42DE-9FC6-33222F5C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4" y="0"/>
            <a:ext cx="6849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AAD27-ADF4-4991-9513-C5B89B1D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6" y="0"/>
            <a:ext cx="6828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6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E322FE-C746-47AC-BD65-D12C78E4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5" y="0"/>
            <a:ext cx="6853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F0C02-422D-412D-9D23-AC0FEC2A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2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0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82721-F20D-4612-8F44-2E3C6FAE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1563269"/>
            <a:ext cx="5872294" cy="264590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DBD131-8EB9-49D2-B869-F53E74A3AAE5}"/>
              </a:ext>
            </a:extLst>
          </p:cNvPr>
          <p:cNvSpPr/>
          <p:nvPr/>
        </p:nvSpPr>
        <p:spPr>
          <a:xfrm>
            <a:off x="761818" y="382143"/>
            <a:ext cx="748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Схема данных приложения состоит из четырех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96143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5AAEC9-67F3-42CA-A133-4EAC66F7EFBC}"/>
              </a:ext>
            </a:extLst>
          </p:cNvPr>
          <p:cNvSpPr/>
          <p:nvPr/>
        </p:nvSpPr>
        <p:spPr>
          <a:xfrm>
            <a:off x="318353" y="533970"/>
            <a:ext cx="5121326" cy="5027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1600FE-E6DC-40B5-A080-104FB6A5165D}"/>
              </a:ext>
            </a:extLst>
          </p:cNvPr>
          <p:cNvSpPr/>
          <p:nvPr/>
        </p:nvSpPr>
        <p:spPr>
          <a:xfrm>
            <a:off x="318353" y="1426117"/>
            <a:ext cx="80380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приложений;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Начинающим разработчикам серверной части приложений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Администраторам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Слушателям, обучающимся по направлению «Системы управления базами данных».</a:t>
            </a:r>
            <a:endParaRPr lang="ru-RU" sz="2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BFAE45-2CD8-491C-9F5F-6466459F941C}"/>
              </a:ext>
            </a:extLst>
          </p:cNvPr>
          <p:cNvSpPr/>
          <p:nvPr/>
        </p:nvSpPr>
        <p:spPr>
          <a:xfrm>
            <a:off x="407616" y="533970"/>
            <a:ext cx="285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Курс будет полезен:</a:t>
            </a:r>
          </a:p>
        </p:txBody>
      </p:sp>
    </p:spTree>
    <p:extLst>
      <p:ext uri="{BB962C8B-B14F-4D97-AF65-F5344CB8AC3E}">
        <p14:creationId xmlns:p14="http://schemas.microsoft.com/office/powerpoint/2010/main" val="223945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16694-9864-4E7F-9090-29AE3897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4" y="1499295"/>
            <a:ext cx="7866857" cy="279925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DA8198-4BF9-47FC-864A-59CF1E6D72A2}"/>
              </a:ext>
            </a:extLst>
          </p:cNvPr>
          <p:cNvSpPr/>
          <p:nvPr/>
        </p:nvSpPr>
        <p:spPr>
          <a:xfrm>
            <a:off x="3354017" y="24372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Книги</a:t>
            </a: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:</a:t>
            </a:r>
            <a:endParaRPr lang="ru-RU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7458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13563B-4FF5-40E0-B669-D451D818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11" y="1468648"/>
            <a:ext cx="6687652" cy="13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45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5270E-AEF7-4497-B6E2-2B8D3DA1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9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D57C8F-542A-4CE6-B898-645C3A68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7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729998-6048-4885-A4C4-78D9CA2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80" y="0"/>
            <a:ext cx="6880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62269EB-947D-4E91-8989-38CA9BE81496}"/>
              </a:ext>
            </a:extLst>
          </p:cNvPr>
          <p:cNvGrpSpPr/>
          <p:nvPr/>
        </p:nvGrpSpPr>
        <p:grpSpPr>
          <a:xfrm>
            <a:off x="432875" y="438761"/>
            <a:ext cx="5345430" cy="534670"/>
            <a:chOff x="1106995" y="812530"/>
            <a:chExt cx="5345430" cy="53467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496AA1E-28D7-4552-B4C5-71270F8660B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995" y="812530"/>
              <a:ext cx="5345277" cy="534593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A458868F-0EC0-4C35-9581-DE75E2075B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114" y="884102"/>
              <a:ext cx="870127" cy="367534"/>
            </a:xfrm>
            <a:prstGeom prst="rect">
              <a:avLst/>
            </a:prstGeom>
          </p:spPr>
        </p:pic>
      </p:grpSp>
      <p:grpSp>
        <p:nvGrpSpPr>
          <p:cNvPr id="6" name="object 5">
            <a:extLst>
              <a:ext uri="{FF2B5EF4-FFF2-40B4-BE49-F238E27FC236}">
                <a16:creationId xmlns:a16="http://schemas.microsoft.com/office/drawing/2014/main" id="{55A06D5F-BD39-445E-8E63-24939A7449BE}"/>
              </a:ext>
            </a:extLst>
          </p:cNvPr>
          <p:cNvGrpSpPr/>
          <p:nvPr/>
        </p:nvGrpSpPr>
        <p:grpSpPr>
          <a:xfrm>
            <a:off x="1451313" y="1782281"/>
            <a:ext cx="3297554" cy="1469390"/>
            <a:chOff x="2125433" y="2156050"/>
            <a:chExt cx="3297554" cy="146939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FBAE894-0203-4612-954B-6735072AC8E7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2007362" y="0"/>
                  </a:moveTo>
                  <a:lnTo>
                    <a:pt x="0" y="0"/>
                  </a:lnTo>
                  <a:lnTo>
                    <a:pt x="0" y="601205"/>
                  </a:lnTo>
                  <a:lnTo>
                    <a:pt x="1003681" y="601205"/>
                  </a:lnTo>
                  <a:lnTo>
                    <a:pt x="2007362" y="601205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EFE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F6BE943-DEEB-4765-8655-F3E804A17CF3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1003681" y="601205"/>
                  </a:moveTo>
                  <a:lnTo>
                    <a:pt x="0" y="601205"/>
                  </a:lnTo>
                  <a:lnTo>
                    <a:pt x="0" y="0"/>
                  </a:lnTo>
                  <a:lnTo>
                    <a:pt x="2007362" y="0"/>
                  </a:lnTo>
                  <a:lnTo>
                    <a:pt x="2007362" y="601205"/>
                  </a:lnTo>
                  <a:lnTo>
                    <a:pt x="1003681" y="6012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5D3193B-9849-403C-A152-7C46516C74F4}"/>
                </a:ext>
              </a:extLst>
            </p:cNvPr>
            <p:cNvSpPr/>
            <p:nvPr/>
          </p:nvSpPr>
          <p:spPr>
            <a:xfrm>
              <a:off x="2125433" y="2945889"/>
              <a:ext cx="3297554" cy="679450"/>
            </a:xfrm>
            <a:custGeom>
              <a:avLst/>
              <a:gdLst/>
              <a:ahLst/>
              <a:cxnLst/>
              <a:rect l="l" t="t" r="r" b="b"/>
              <a:pathLst>
                <a:path w="3297554" h="679450">
                  <a:moveTo>
                    <a:pt x="1648447" y="678954"/>
                  </a:moveTo>
                  <a:lnTo>
                    <a:pt x="0" y="678954"/>
                  </a:lnTo>
                  <a:lnTo>
                    <a:pt x="0" y="0"/>
                  </a:lnTo>
                  <a:lnTo>
                    <a:pt x="3297250" y="0"/>
                  </a:lnTo>
                  <a:lnTo>
                    <a:pt x="3297250" y="678954"/>
                  </a:lnTo>
                  <a:lnTo>
                    <a:pt x="1648447" y="678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B781EB7D-84DB-4EF4-8B96-DE4A2BDB527E}"/>
              </a:ext>
            </a:extLst>
          </p:cNvPr>
          <p:cNvSpPr txBox="1"/>
          <p:nvPr/>
        </p:nvSpPr>
        <p:spPr>
          <a:xfrm>
            <a:off x="1517557" y="2625396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DEV2,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4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Расширенный</a:t>
            </a:r>
            <a:r>
              <a:rPr kumimoji="0" sz="8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курс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4223D5-AAD0-4836-B116-0DED4D814C12}"/>
              </a:ext>
            </a:extLst>
          </p:cNvPr>
          <p:cNvSpPr txBox="1"/>
          <p:nvPr/>
        </p:nvSpPr>
        <p:spPr>
          <a:xfrm>
            <a:off x="3140439" y="2625396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QPT,</a:t>
            </a:r>
            <a:r>
              <a:rPr kumimoji="0" sz="10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2</a:t>
            </a:r>
            <a:r>
              <a:rPr kumimoji="0" sz="10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Оптимизация</a:t>
            </a:r>
            <a:r>
              <a:rPr kumimoji="0" sz="8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запросов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B354898C-65A6-47C1-A85B-7243387339F6}"/>
              </a:ext>
            </a:extLst>
          </p:cNvPr>
          <p:cNvGrpSpPr/>
          <p:nvPr/>
        </p:nvGrpSpPr>
        <p:grpSpPr>
          <a:xfrm>
            <a:off x="3071325" y="2382852"/>
            <a:ext cx="57785" cy="189865"/>
            <a:chOff x="3745445" y="2756621"/>
            <a:chExt cx="57785" cy="189865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E3A5C12D-2670-4274-96ED-671049322DC9}"/>
                </a:ext>
              </a:extLst>
            </p:cNvPr>
            <p:cNvSpPr/>
            <p:nvPr/>
          </p:nvSpPr>
          <p:spPr>
            <a:xfrm>
              <a:off x="3773881" y="2757256"/>
              <a:ext cx="0" cy="113030"/>
            </a:xfrm>
            <a:custGeom>
              <a:avLst/>
              <a:gdLst/>
              <a:ahLst/>
              <a:cxnLst/>
              <a:rect l="l" t="t" r="r" b="b"/>
              <a:pathLst>
                <a:path h="113030">
                  <a:moveTo>
                    <a:pt x="0" y="0"/>
                  </a:moveTo>
                  <a:lnTo>
                    <a:pt x="0" y="11267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47CCB26-2E3B-4FA0-9096-BB8CF9BF8F96}"/>
                </a:ext>
              </a:extLst>
            </p:cNvPr>
            <p:cNvSpPr/>
            <p:nvPr/>
          </p:nvSpPr>
          <p:spPr>
            <a:xfrm>
              <a:off x="3745445" y="2865968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1163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E39D2571-D52B-49FA-AC31-5430540A8744}"/>
              </a:ext>
            </a:extLst>
          </p:cNvPr>
          <p:cNvSpPr txBox="1"/>
          <p:nvPr/>
        </p:nvSpPr>
        <p:spPr>
          <a:xfrm>
            <a:off x="432875" y="438761"/>
            <a:ext cx="5345430" cy="4009390"/>
          </a:xfrm>
          <a:prstGeom prst="rect">
            <a:avLst/>
          </a:prstGeom>
          <a:ln w="3175">
            <a:solidFill>
              <a:srgbClr val="C0C0C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1200" cap="none" spc="-1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Разработчикам</a:t>
            </a: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ct val="100000"/>
              </a:lnSpc>
              <a:spcBef>
                <a:spcPts val="2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Основы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SQL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ts val="98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Е.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П.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Моргунов,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ts val="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«PostgreSQL.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Основы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языка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SQL»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381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DEV1, 4 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дня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3175" lvl="0" indent="0" algn="ctr" defTabSz="914400" rtl="0" eaLnBrk="1" fontAlgn="auto" latinLnBrk="0" hangingPunct="1">
              <a:lnSpc>
                <a:spcPts val="985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Базовый</a:t>
            </a:r>
            <a:r>
              <a:rPr kumimoji="0" sz="8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курс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4445" lvl="0" indent="0" algn="ctr" defTabSz="914400" rtl="0" eaLnBrk="1" fontAlgn="auto" latinLnBrk="0" hangingPunct="1">
              <a:lnSpc>
                <a:spcPts val="9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для</a:t>
            </a:r>
            <a:r>
              <a:rPr kumimoji="0" sz="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разработчиков</a:t>
            </a:r>
            <a:r>
              <a:rPr kumimoji="0" sz="8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серверной</a:t>
            </a:r>
            <a:r>
              <a:rPr kumimoji="0" sz="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части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5179162-E6E0-42F9-BF11-113C4A1BCD48}"/>
              </a:ext>
            </a:extLst>
          </p:cNvPr>
          <p:cNvSpPr txBox="1"/>
          <p:nvPr/>
        </p:nvSpPr>
        <p:spPr>
          <a:xfrm>
            <a:off x="2336199" y="3458795"/>
            <a:ext cx="1527175" cy="64516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313055" marR="0" lvl="0" indent="0" algn="l" defTabSz="9144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PGPRO,</a:t>
            </a:r>
            <a:r>
              <a:rPr kumimoji="0" sz="10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3</a:t>
            </a:r>
            <a:r>
              <a:rPr kumimoji="0" sz="10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192405" marR="183515" lvl="0" indent="238125" algn="l" defTabSz="914400" rtl="0" eaLnBrk="1" fontAlgn="auto" latinLnBrk="0" hangingPunct="1">
              <a:lnSpc>
                <a:spcPts val="94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Возможности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Postgres</a:t>
            </a:r>
            <a:r>
              <a:rPr kumimoji="0" sz="8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Pro</a:t>
            </a:r>
            <a:r>
              <a:rPr kumimoji="0" sz="8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Enterprise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6F8B1469-99EC-4CE2-8331-FD3D7E3C52C1}"/>
              </a:ext>
            </a:extLst>
          </p:cNvPr>
          <p:cNvGrpSpPr/>
          <p:nvPr/>
        </p:nvGrpSpPr>
        <p:grpSpPr>
          <a:xfrm>
            <a:off x="3071325" y="1095402"/>
            <a:ext cx="57785" cy="2363470"/>
            <a:chOff x="3745445" y="1469171"/>
            <a:chExt cx="57785" cy="236347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D06AB6A-58F8-47BC-A5A3-7862470E4498}"/>
                </a:ext>
              </a:extLst>
            </p:cNvPr>
            <p:cNvSpPr/>
            <p:nvPr/>
          </p:nvSpPr>
          <p:spPr>
            <a:xfrm>
              <a:off x="3773881" y="3624843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40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73639C5D-F65E-4B8C-8F63-E335C2BDC6EC}"/>
                </a:ext>
              </a:extLst>
            </p:cNvPr>
            <p:cNvSpPr/>
            <p:nvPr/>
          </p:nvSpPr>
          <p:spPr>
            <a:xfrm>
              <a:off x="3745445" y="3752643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30"/>
                  </a:lnTo>
                  <a:lnTo>
                    <a:pt x="44272" y="7569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083"/>
                  </a:lnTo>
                  <a:lnTo>
                    <a:pt x="12953" y="7924"/>
                  </a:lnTo>
                  <a:lnTo>
                    <a:pt x="5753" y="4330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30C9569-F41D-4938-86A3-2A69BC5F26BC}"/>
                </a:ext>
              </a:extLst>
            </p:cNvPr>
            <p:cNvSpPr/>
            <p:nvPr/>
          </p:nvSpPr>
          <p:spPr>
            <a:xfrm>
              <a:off x="3773881" y="1469171"/>
              <a:ext cx="0" cy="637540"/>
            </a:xfrm>
            <a:custGeom>
              <a:avLst/>
              <a:gdLst/>
              <a:ahLst/>
              <a:cxnLst/>
              <a:rect l="l" t="t" r="r" b="b"/>
              <a:pathLst>
                <a:path h="637539">
                  <a:moveTo>
                    <a:pt x="0" y="0"/>
                  </a:moveTo>
                  <a:lnTo>
                    <a:pt x="0" y="6371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EBC5014A-09E9-4A1D-9127-19E2731A4156}"/>
                </a:ext>
              </a:extLst>
            </p:cNvPr>
            <p:cNvSpPr/>
            <p:nvPr/>
          </p:nvSpPr>
          <p:spPr>
            <a:xfrm>
              <a:off x="3745445" y="2102405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33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A29098-1472-4443-AF10-985B6864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35" y="0"/>
            <a:ext cx="68499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970EC-AF6E-4983-AD5E-353B20DE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09" y="0"/>
            <a:ext cx="67999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4C9589-CE5D-4881-B830-60A7C73C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8" y="0"/>
            <a:ext cx="68119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26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490</TotalTime>
  <Words>592</Words>
  <Application>Microsoft Office PowerPoint</Application>
  <PresentationFormat>Экран (16:9)</PresentationFormat>
  <Paragraphs>224</Paragraphs>
  <Slides>54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54</vt:i4>
      </vt:variant>
    </vt:vector>
  </HeadingPairs>
  <TitlesOfParts>
    <vt:vector size="68" baseType="lpstr">
      <vt:lpstr>-apple-system</vt:lpstr>
      <vt:lpstr>Arial</vt:lpstr>
      <vt:lpstr>Arial Cyr</vt:lpstr>
      <vt:lpstr>Calibri</vt:lpstr>
      <vt:lpstr>Calibri Light</vt:lpstr>
      <vt:lpstr>Microsoft Sans Serif</vt:lpstr>
      <vt:lpstr>News706 BT</vt:lpstr>
      <vt:lpstr>Open Sans</vt:lpstr>
      <vt:lpstr>Segoe UI Light</vt:lpstr>
      <vt:lpstr>Times New Roman</vt:lpstr>
      <vt:lpstr>Wingdings</vt:lpstr>
      <vt:lpstr>Yandex Sans Text Light</vt:lpstr>
      <vt:lpstr>Office Theme</vt:lpstr>
      <vt:lpstr>Тема Office</vt:lpstr>
      <vt:lpstr>Презентация PowerPoint</vt:lpstr>
      <vt:lpstr>Презентация PowerPoint</vt:lpstr>
      <vt:lpstr>Организационные  моменты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Термины</vt:lpstr>
      <vt:lpstr>Нормализация</vt:lpstr>
      <vt:lpstr>Нормализация</vt:lpstr>
      <vt:lpstr>Типы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54</cp:revision>
  <dcterms:created xsi:type="dcterms:W3CDTF">2013-01-27T09:14:16Z</dcterms:created>
  <dcterms:modified xsi:type="dcterms:W3CDTF">2024-11-25T18:53:45Z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